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6"/>
  </p:notesMasterIdLst>
  <p:sldIdLst>
    <p:sldId id="299" r:id="rId2"/>
    <p:sldId id="300" r:id="rId3"/>
    <p:sldId id="373" r:id="rId4"/>
    <p:sldId id="374" r:id="rId5"/>
    <p:sldId id="282" r:id="rId6"/>
    <p:sldId id="325" r:id="rId7"/>
    <p:sldId id="327" r:id="rId8"/>
    <p:sldId id="328" r:id="rId9"/>
    <p:sldId id="311" r:id="rId10"/>
    <p:sldId id="319" r:id="rId11"/>
    <p:sldId id="321" r:id="rId12"/>
    <p:sldId id="323" r:id="rId13"/>
    <p:sldId id="336" r:id="rId14"/>
    <p:sldId id="331" r:id="rId15"/>
    <p:sldId id="332" r:id="rId16"/>
    <p:sldId id="333" r:id="rId17"/>
    <p:sldId id="375" r:id="rId18"/>
    <p:sldId id="376" r:id="rId19"/>
    <p:sldId id="334" r:id="rId20"/>
    <p:sldId id="369" r:id="rId21"/>
    <p:sldId id="371" r:id="rId22"/>
    <p:sldId id="372" r:id="rId23"/>
    <p:sldId id="377" r:id="rId24"/>
    <p:sldId id="337" r:id="rId25"/>
    <p:sldId id="338" r:id="rId26"/>
    <p:sldId id="339" r:id="rId27"/>
    <p:sldId id="340" r:id="rId28"/>
    <p:sldId id="341" r:id="rId29"/>
    <p:sldId id="342" r:id="rId30"/>
    <p:sldId id="394" r:id="rId31"/>
    <p:sldId id="395" r:id="rId32"/>
    <p:sldId id="396" r:id="rId33"/>
    <p:sldId id="397" r:id="rId34"/>
    <p:sldId id="398" r:id="rId35"/>
    <p:sldId id="399" r:id="rId36"/>
    <p:sldId id="384" r:id="rId37"/>
    <p:sldId id="385" r:id="rId38"/>
    <p:sldId id="382" r:id="rId39"/>
    <p:sldId id="378" r:id="rId40"/>
    <p:sldId id="386" r:id="rId41"/>
    <p:sldId id="387" r:id="rId42"/>
    <p:sldId id="388" r:id="rId43"/>
    <p:sldId id="389" r:id="rId44"/>
    <p:sldId id="383" r:id="rId45"/>
    <p:sldId id="391" r:id="rId46"/>
    <p:sldId id="392" r:id="rId47"/>
    <p:sldId id="400" r:id="rId48"/>
    <p:sldId id="401" r:id="rId49"/>
    <p:sldId id="403" r:id="rId50"/>
    <p:sldId id="404" r:id="rId51"/>
    <p:sldId id="402" r:id="rId52"/>
    <p:sldId id="405" r:id="rId53"/>
    <p:sldId id="406" r:id="rId54"/>
    <p:sldId id="330" r:id="rId5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B689"/>
    <a:srgbClr val="92D050"/>
    <a:srgbClr val="C0CDEF"/>
    <a:srgbClr val="9BE5C8"/>
    <a:srgbClr val="F5F5F5"/>
    <a:srgbClr val="00FA71"/>
    <a:srgbClr val="FBFBFB"/>
    <a:srgbClr val="3A38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17292A2E-F333-43FB-9621-5CBBE7FDCDCB}" styleName="밝은 스타일 2 - 강조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FABFCF23-3B69-468F-B69F-88F6DE6A72F2}" styleName="보통 스타일 1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116" d="100"/>
          <a:sy n="116" d="100"/>
        </p:scale>
        <p:origin x="-390" y="-102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680F9D-8AE3-4760-BA7F-7A1234C3E83A}" type="datetimeFigureOut">
              <a:rPr lang="ko-KR" altLang="en-US" smtClean="0"/>
              <a:t>2022-02-15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3AD8B5-8B0F-4E5D-96BA-082A43134A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54312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11542cce138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1" name="Google Shape;501;g11542cce138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11542cce138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g11542cce138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11542cce138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" name="Google Shape;533;g11542cce138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11542cce138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8" name="Google Shape;548;g11542cce138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11542cce138_0_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3" name="Google Shape;563;g11542cce138_0_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11542cce138_0_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3" name="Google Shape;563;g11542cce138_0_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7D0C1-D5FE-48CB-AEB6-E9E3D1C2E343}" type="datetimeFigureOut">
              <a:rPr lang="ko-KR" altLang="en-US" smtClean="0"/>
              <a:t>2022-02-15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36384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7D0C1-D5FE-48CB-AEB6-E9E3D1C2E343}" type="datetimeFigureOut">
              <a:rPr lang="ko-KR" altLang="en-US" smtClean="0"/>
              <a:t>2022-02-15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17228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7D0C1-D5FE-48CB-AEB6-E9E3D1C2E343}" type="datetimeFigureOut">
              <a:rPr lang="ko-KR" altLang="en-US" smtClean="0"/>
              <a:t>2022-02-15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98404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7D0C1-D5FE-48CB-AEB6-E9E3D1C2E343}" type="datetimeFigureOut">
              <a:rPr lang="ko-KR" altLang="en-US" smtClean="0"/>
              <a:t>2022-02-15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63301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7D0C1-D5FE-48CB-AEB6-E9E3D1C2E343}" type="datetimeFigureOut">
              <a:rPr lang="ko-KR" altLang="en-US" smtClean="0"/>
              <a:t>2022-02-15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57222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7D0C1-D5FE-48CB-AEB6-E9E3D1C2E343}" type="datetimeFigureOut">
              <a:rPr lang="ko-KR" altLang="en-US" smtClean="0"/>
              <a:t>2022-02-15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98379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7D0C1-D5FE-48CB-AEB6-E9E3D1C2E343}" type="datetimeFigureOut">
              <a:rPr lang="ko-KR" altLang="en-US" smtClean="0"/>
              <a:t>2022-02-15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16390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7D0C1-D5FE-48CB-AEB6-E9E3D1C2E343}" type="datetimeFigureOut">
              <a:rPr lang="ko-KR" altLang="en-US" smtClean="0"/>
              <a:t>2022-02-15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5375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7D0C1-D5FE-48CB-AEB6-E9E3D1C2E343}" type="datetimeFigureOut">
              <a:rPr lang="ko-KR" altLang="en-US" smtClean="0"/>
              <a:t>2022-02-15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29816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7D0C1-D5FE-48CB-AEB6-E9E3D1C2E343}" type="datetimeFigureOut">
              <a:rPr lang="ko-KR" altLang="en-US" smtClean="0"/>
              <a:t>2022-02-15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79758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7D0C1-D5FE-48CB-AEB6-E9E3D1C2E343}" type="datetimeFigureOut">
              <a:rPr lang="ko-KR" altLang="en-US" smtClean="0"/>
              <a:t>2022-02-15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89474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C7D0C1-D5FE-48CB-AEB6-E9E3D1C2E343}" type="datetimeFigureOut">
              <a:rPr lang="ko-KR" altLang="en-US" smtClean="0"/>
              <a:t>2022-02-15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B5AC3A-BA06-4AE0-833B-7241F9EB1D02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691811B0-B48E-441A-87FD-055ECECA2FB0}"/>
              </a:ext>
            </a:extLst>
          </p:cNvPr>
          <p:cNvSpPr txBox="1"/>
          <p:nvPr userDrawn="1"/>
        </p:nvSpPr>
        <p:spPr>
          <a:xfrm>
            <a:off x="9715499" y="6505575"/>
            <a:ext cx="240642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4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4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556612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0" y="0"/>
            <a:ext cx="12216800" cy="6858000"/>
          </a:xfrm>
          <a:prstGeom prst="rect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368857" y="2682525"/>
            <a:ext cx="745428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 dirty="0" err="1">
                <a:solidFill>
                  <a:schemeClr val="bg1"/>
                </a:solidFill>
              </a:rPr>
              <a:t>MarketKurly</a:t>
            </a:r>
            <a:r>
              <a:rPr lang="en-US" altLang="ko-KR" sz="6000" b="1" dirty="0">
                <a:solidFill>
                  <a:schemeClr val="bg1"/>
                </a:solidFill>
              </a:rPr>
              <a:t> Project</a:t>
            </a:r>
            <a:endParaRPr lang="ko-KR" altLang="en-US" sz="6000" b="1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 flipH="1">
            <a:off x="8642337" y="4846295"/>
            <a:ext cx="3552485" cy="1419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</a:rPr>
              <a:t>조장</a:t>
            </a:r>
            <a:r>
              <a:rPr lang="en-US" altLang="ko-KR" sz="2000" dirty="0">
                <a:solidFill>
                  <a:schemeClr val="bg1"/>
                </a:solidFill>
              </a:rPr>
              <a:t>: </a:t>
            </a:r>
            <a:r>
              <a:rPr lang="ko-KR" altLang="en-US" sz="2000" dirty="0">
                <a:solidFill>
                  <a:schemeClr val="bg1"/>
                </a:solidFill>
              </a:rPr>
              <a:t>김태훈 </a:t>
            </a:r>
            <a:endParaRPr lang="en-US" altLang="ko-KR" sz="20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</a:rPr>
              <a:t>조원</a:t>
            </a:r>
            <a:r>
              <a:rPr lang="en-US" altLang="ko-KR" sz="2000" dirty="0">
                <a:solidFill>
                  <a:schemeClr val="bg1"/>
                </a:solidFill>
              </a:rPr>
              <a:t>: </a:t>
            </a:r>
            <a:r>
              <a:rPr lang="ko-KR" altLang="en-US" sz="2000" dirty="0">
                <a:solidFill>
                  <a:schemeClr val="bg1"/>
                </a:solidFill>
              </a:rPr>
              <a:t>김윤경</a:t>
            </a:r>
            <a:r>
              <a:rPr lang="en-US" altLang="ko-KR" sz="2000" dirty="0">
                <a:solidFill>
                  <a:schemeClr val="bg1"/>
                </a:solidFill>
              </a:rPr>
              <a:t>, </a:t>
            </a:r>
            <a:r>
              <a:rPr lang="ko-KR" altLang="en-US" sz="2000" dirty="0">
                <a:solidFill>
                  <a:schemeClr val="bg1"/>
                </a:solidFill>
              </a:rPr>
              <a:t>김태성</a:t>
            </a:r>
            <a:r>
              <a:rPr lang="en-US" altLang="ko-KR" sz="2000" dirty="0">
                <a:solidFill>
                  <a:schemeClr val="bg1"/>
                </a:solidFill>
              </a:rPr>
              <a:t>, </a:t>
            </a:r>
            <a:r>
              <a:rPr lang="ko-KR" altLang="en-US" sz="2000" dirty="0">
                <a:solidFill>
                  <a:schemeClr val="bg1"/>
                </a:solidFill>
              </a:rPr>
              <a:t>양정열</a:t>
            </a:r>
            <a:r>
              <a:rPr lang="en-US" altLang="ko-KR" sz="2000" dirty="0">
                <a:solidFill>
                  <a:schemeClr val="bg1"/>
                </a:solidFill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bg1"/>
                </a:solidFill>
              </a:rPr>
              <a:t>         </a:t>
            </a:r>
            <a:r>
              <a:rPr lang="ko-KR" altLang="en-US" sz="2000" dirty="0" err="1">
                <a:solidFill>
                  <a:schemeClr val="bg1"/>
                </a:solidFill>
              </a:rPr>
              <a:t>이승천</a:t>
            </a:r>
            <a:r>
              <a:rPr lang="en-US" altLang="ko-KR" sz="2000" dirty="0">
                <a:solidFill>
                  <a:schemeClr val="bg1"/>
                </a:solidFill>
              </a:rPr>
              <a:t>, </a:t>
            </a:r>
            <a:r>
              <a:rPr lang="ko-KR" altLang="en-US" sz="2000" dirty="0">
                <a:solidFill>
                  <a:schemeClr val="bg1"/>
                </a:solidFill>
              </a:rPr>
              <a:t>한재석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1600" y="158119"/>
            <a:ext cx="14558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300" dirty="0">
                <a:solidFill>
                  <a:schemeClr val="bg1"/>
                </a:solidFill>
              </a:rPr>
              <a:t>4</a:t>
            </a:r>
            <a:r>
              <a:rPr lang="ko-KR" altLang="en-US" sz="1400" spc="300" dirty="0">
                <a:solidFill>
                  <a:schemeClr val="bg1"/>
                </a:solidFill>
              </a:rPr>
              <a:t>조 </a:t>
            </a:r>
            <a:r>
              <a:rPr lang="en-US" altLang="ko-KR" sz="1400" spc="300" dirty="0">
                <a:solidFill>
                  <a:schemeClr val="bg1"/>
                </a:solidFill>
              </a:rPr>
              <a:t>Project</a:t>
            </a:r>
            <a:endParaRPr lang="ko-KR" altLang="en-US" sz="1400" spc="300" dirty="0">
              <a:solidFill>
                <a:schemeClr val="bg1"/>
              </a:solidFill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9715499" y="6505575"/>
            <a:ext cx="240642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39986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0">
            <a:extLst>
              <a:ext uri="{FF2B5EF4-FFF2-40B4-BE49-F238E27FC236}">
                <a16:creationId xmlns="" xmlns:a16="http://schemas.microsoft.com/office/drawing/2014/main" id="{CCC6124E-EB3F-49DD-8491-44079D90A3DE}"/>
              </a:ext>
            </a:extLst>
          </p:cNvPr>
          <p:cNvSpPr txBox="1"/>
          <p:nvPr/>
        </p:nvSpPr>
        <p:spPr>
          <a:xfrm>
            <a:off x="318495" y="2108176"/>
            <a:ext cx="102845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200" dirty="0">
                <a:latin typeface="나눔고딕 ExtraBold"/>
                <a:ea typeface="나눔고딕 ExtraBold"/>
              </a:rPr>
              <a:t>1</a:t>
            </a:r>
            <a:r>
              <a:rPr lang="ko-KR" altLang="en-US" sz="3200" dirty="0">
                <a:latin typeface="나눔고딕 ExtraBold"/>
                <a:ea typeface="나눔고딕 ExtraBold"/>
              </a:rPr>
              <a:t>월</a:t>
            </a:r>
          </a:p>
        </p:txBody>
      </p:sp>
      <p:sp>
        <p:nvSpPr>
          <p:cNvPr id="15" name="TextBox 11">
            <a:extLst>
              <a:ext uri="{FF2B5EF4-FFF2-40B4-BE49-F238E27FC236}">
                <a16:creationId xmlns="" xmlns:a16="http://schemas.microsoft.com/office/drawing/2014/main" id="{8A8E8957-4581-47BB-9D23-5436E4029C5E}"/>
              </a:ext>
            </a:extLst>
          </p:cNvPr>
          <p:cNvSpPr txBox="1"/>
          <p:nvPr/>
        </p:nvSpPr>
        <p:spPr>
          <a:xfrm>
            <a:off x="1136650" y="2291811"/>
            <a:ext cx="177801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 b="1" dirty="0">
                <a:latin typeface="나눔고딕 ExtraBold"/>
                <a:ea typeface="나눔고딕 ExtraBold"/>
              </a:rPr>
              <a:t>January </a:t>
            </a:r>
            <a:r>
              <a:rPr lang="en-US" altLang="ko-KR" sz="1600" b="1" dirty="0">
                <a:latin typeface="+mj-ea"/>
                <a:ea typeface="+mj-ea"/>
              </a:rPr>
              <a:t>2022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18" name="TextBox 10">
            <a:extLst>
              <a:ext uri="{FF2B5EF4-FFF2-40B4-BE49-F238E27FC236}">
                <a16:creationId xmlns="" xmlns:a16="http://schemas.microsoft.com/office/drawing/2014/main" id="{8B57FCDC-E449-4D36-AFE4-47FB90878FAA}"/>
              </a:ext>
            </a:extLst>
          </p:cNvPr>
          <p:cNvSpPr txBox="1"/>
          <p:nvPr/>
        </p:nvSpPr>
        <p:spPr>
          <a:xfrm>
            <a:off x="6096000" y="2108176"/>
            <a:ext cx="129907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200" dirty="0">
                <a:latin typeface="나눔고딕 ExtraBold"/>
                <a:ea typeface="나눔고딕 ExtraBold"/>
              </a:rPr>
              <a:t>2</a:t>
            </a:r>
            <a:r>
              <a:rPr lang="ko-KR" altLang="en-US" sz="3200" dirty="0">
                <a:latin typeface="나눔고딕 ExtraBold"/>
                <a:ea typeface="나눔고딕 ExtraBold"/>
              </a:rPr>
              <a:t>월</a:t>
            </a:r>
          </a:p>
        </p:txBody>
      </p:sp>
      <p:sp>
        <p:nvSpPr>
          <p:cNvPr id="19" name="TextBox 11">
            <a:extLst>
              <a:ext uri="{FF2B5EF4-FFF2-40B4-BE49-F238E27FC236}">
                <a16:creationId xmlns="" xmlns:a16="http://schemas.microsoft.com/office/drawing/2014/main" id="{A167A229-DF1C-4F0E-96BF-14C51579FA2A}"/>
              </a:ext>
            </a:extLst>
          </p:cNvPr>
          <p:cNvSpPr txBox="1"/>
          <p:nvPr/>
        </p:nvSpPr>
        <p:spPr>
          <a:xfrm>
            <a:off x="6926663" y="2291811"/>
            <a:ext cx="202976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 b="1" dirty="0">
                <a:latin typeface="나눔고딕 ExtraBold"/>
                <a:ea typeface="나눔고딕 ExtraBold"/>
              </a:rPr>
              <a:t>February </a:t>
            </a:r>
            <a:r>
              <a:rPr lang="en-US" altLang="ko-KR" sz="1600" b="1" dirty="0">
                <a:latin typeface="+mj-ea"/>
                <a:ea typeface="+mj-ea"/>
              </a:rPr>
              <a:t>2022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B45999F1-717B-40F9-BCCA-49371E6A8F0A}"/>
              </a:ext>
            </a:extLst>
          </p:cNvPr>
          <p:cNvSpPr txBox="1"/>
          <p:nvPr/>
        </p:nvSpPr>
        <p:spPr>
          <a:xfrm>
            <a:off x="138923" y="703586"/>
            <a:ext cx="8569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accent4"/>
                </a:solidFill>
              </a:rPr>
              <a:t>3.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4E6B7416-ED45-4E9B-8054-777E38F5D6AC}"/>
              </a:ext>
            </a:extLst>
          </p:cNvPr>
          <p:cNvSpPr txBox="1"/>
          <p:nvPr/>
        </p:nvSpPr>
        <p:spPr>
          <a:xfrm>
            <a:off x="986813" y="705594"/>
            <a:ext cx="347723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 dirty="0">
                <a:solidFill>
                  <a:schemeClr val="accent4"/>
                </a:solidFill>
                <a:latin typeface="+mj-ea"/>
                <a:ea typeface="+mj-ea"/>
              </a:rPr>
              <a:t>프로젝트 일정</a:t>
            </a:r>
            <a:r>
              <a:rPr lang="en-US" altLang="ko-KR" sz="3000" spc="-150" dirty="0">
                <a:solidFill>
                  <a:schemeClr val="accent4"/>
                </a:solidFill>
                <a:latin typeface="+mj-ea"/>
                <a:ea typeface="+mj-ea"/>
              </a:rPr>
              <a:t> </a:t>
            </a:r>
            <a:r>
              <a:rPr lang="en-US" altLang="ko-KR" sz="3000" spc="-150" dirty="0">
                <a:solidFill>
                  <a:srgbClr val="FF0000"/>
                </a:solidFill>
                <a:latin typeface="+mj-ea"/>
                <a:ea typeface="+mj-ea"/>
              </a:rPr>
              <a:t>-</a:t>
            </a:r>
            <a:r>
              <a:rPr lang="ko-KR" altLang="en-US" sz="3000" spc="-150" dirty="0">
                <a:solidFill>
                  <a:srgbClr val="FF0000"/>
                </a:solidFill>
                <a:latin typeface="+mj-ea"/>
                <a:ea typeface="+mj-ea"/>
              </a:rPr>
              <a:t>수정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C0AE6040-213B-45BC-BE35-F98EDE4F6888}"/>
              </a:ext>
            </a:extLst>
          </p:cNvPr>
          <p:cNvSpPr txBox="1"/>
          <p:nvPr/>
        </p:nvSpPr>
        <p:spPr>
          <a:xfrm>
            <a:off x="157472" y="183519"/>
            <a:ext cx="14558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300" dirty="0">
                <a:solidFill>
                  <a:schemeClr val="accent4"/>
                </a:solidFill>
              </a:rPr>
              <a:t>4</a:t>
            </a:r>
            <a:r>
              <a:rPr lang="ko-KR" altLang="en-US" sz="1400" spc="300" dirty="0">
                <a:solidFill>
                  <a:schemeClr val="accent4"/>
                </a:solidFill>
              </a:rPr>
              <a:t>조</a:t>
            </a:r>
            <a:r>
              <a:rPr lang="en-US" altLang="ko-KR" sz="1400" spc="300" dirty="0">
                <a:solidFill>
                  <a:schemeClr val="accent4"/>
                </a:solidFill>
              </a:rPr>
              <a:t> Project</a:t>
            </a:r>
            <a:endParaRPr lang="ko-KR" altLang="en-US" sz="1400" spc="300" dirty="0">
              <a:solidFill>
                <a:schemeClr val="accent4"/>
              </a:solidFill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="" xmlns:a16="http://schemas.microsoft.com/office/drawing/2014/main" id="{3D8B4C2E-4CB1-469E-8118-EA09EDDE8E8F}"/>
              </a:ext>
            </a:extLst>
          </p:cNvPr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" name="표 23">
            <a:extLst>
              <a:ext uri="{FF2B5EF4-FFF2-40B4-BE49-F238E27FC236}">
                <a16:creationId xmlns="" xmlns:a16="http://schemas.microsoft.com/office/drawing/2014/main" id="{9E84C372-E9CF-4B87-95ED-3EC43DD1F0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1369061"/>
              </p:ext>
            </p:extLst>
          </p:nvPr>
        </p:nvGraphicFramePr>
        <p:xfrm>
          <a:off x="6096000" y="2811765"/>
          <a:ext cx="5471759" cy="3173546"/>
        </p:xfrm>
        <a:graphic>
          <a:graphicData uri="http://schemas.openxmlformats.org/drawingml/2006/table">
            <a:tbl>
              <a:tblPr bandRow="1">
                <a:tableStyleId>{2D5ABB26-0587-4C30-8999-92F81FD0307C}</a:tableStyleId>
              </a:tblPr>
              <a:tblGrid>
                <a:gridCol w="25697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233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57285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5233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256978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523300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256978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523300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  <a:gridCol w="266484">
                  <a:extLst>
                    <a:ext uri="{9D8B030D-6E8A-4147-A177-3AD203B41FA5}">
                      <a16:colId xmlns="" xmlns:a16="http://schemas.microsoft.com/office/drawing/2014/main" val="20008"/>
                    </a:ext>
                  </a:extLst>
                </a:gridCol>
                <a:gridCol w="523300">
                  <a:extLst>
                    <a:ext uri="{9D8B030D-6E8A-4147-A177-3AD203B41FA5}">
                      <a16:colId xmlns="" xmlns:a16="http://schemas.microsoft.com/office/drawing/2014/main" val="20009"/>
                    </a:ext>
                  </a:extLst>
                </a:gridCol>
                <a:gridCol w="256978">
                  <a:extLst>
                    <a:ext uri="{9D8B030D-6E8A-4147-A177-3AD203B41FA5}">
                      <a16:colId xmlns="" xmlns:a16="http://schemas.microsoft.com/office/drawing/2014/main" val="20010"/>
                    </a:ext>
                  </a:extLst>
                </a:gridCol>
                <a:gridCol w="523300">
                  <a:extLst>
                    <a:ext uri="{9D8B030D-6E8A-4147-A177-3AD203B41FA5}">
                      <a16:colId xmlns="" xmlns:a16="http://schemas.microsoft.com/office/drawing/2014/main" val="20011"/>
                    </a:ext>
                  </a:extLst>
                </a:gridCol>
                <a:gridCol w="256978">
                  <a:extLst>
                    <a:ext uri="{9D8B030D-6E8A-4147-A177-3AD203B41FA5}">
                      <a16:colId xmlns="" xmlns:a16="http://schemas.microsoft.com/office/drawing/2014/main" val="20012"/>
                    </a:ext>
                  </a:extLst>
                </a:gridCol>
                <a:gridCol w="523300">
                  <a:extLst>
                    <a:ext uri="{9D8B030D-6E8A-4147-A177-3AD203B41FA5}">
                      <a16:colId xmlns="" xmlns:a16="http://schemas.microsoft.com/office/drawing/2014/main" val="20013"/>
                    </a:ext>
                  </a:extLst>
                </a:gridCol>
              </a:tblGrid>
              <a:tr h="266209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나눔고딕 ExtraBold"/>
                          <a:ea typeface="나눔고딕 ExtraBold"/>
                        </a:rPr>
                        <a:t>일</a:t>
                      </a:r>
                    </a:p>
                  </a:txBody>
                  <a:tcPr marL="59338" marR="59338" marT="29669" marB="2966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900">
                          <a:solidFill>
                            <a:schemeClr val="tx1"/>
                          </a:solidFill>
                          <a:latin typeface="나눔고딕 ExtraBold"/>
                          <a:ea typeface="나눔고딕 ExtraBold"/>
                        </a:rPr>
                        <a:t>월</a:t>
                      </a:r>
                    </a:p>
                  </a:txBody>
                  <a:tcPr marL="59338" marR="59338" marT="29669" marB="2966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나눔고딕 ExtraBold"/>
                          <a:ea typeface="나눔고딕 ExtraBold"/>
                        </a:rPr>
                        <a:t>화</a:t>
                      </a:r>
                    </a:p>
                  </a:txBody>
                  <a:tcPr marL="59338" marR="59338" marT="29669" marB="2966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나눔고딕 ExtraBold"/>
                          <a:ea typeface="나눔고딕 ExtraBold"/>
                        </a:rPr>
                        <a:t>수</a:t>
                      </a:r>
                    </a:p>
                  </a:txBody>
                  <a:tcPr marL="59338" marR="59338" marT="29669" marB="2966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900">
                          <a:solidFill>
                            <a:schemeClr val="tx1"/>
                          </a:solidFill>
                          <a:latin typeface="나눔고딕 ExtraBold"/>
                          <a:ea typeface="나눔고딕 ExtraBold"/>
                        </a:rPr>
                        <a:t>목</a:t>
                      </a:r>
                    </a:p>
                  </a:txBody>
                  <a:tcPr marL="59338" marR="59338" marT="29669" marB="2966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900">
                          <a:solidFill>
                            <a:schemeClr val="tx1"/>
                          </a:solidFill>
                          <a:latin typeface="나눔고딕 ExtraBold"/>
                          <a:ea typeface="나눔고딕 ExtraBold"/>
                        </a:rPr>
                        <a:t>금</a:t>
                      </a:r>
                    </a:p>
                  </a:txBody>
                  <a:tcPr marL="59338" marR="59338" marT="29669" marB="2966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900">
                          <a:solidFill>
                            <a:schemeClr val="tx1"/>
                          </a:solidFill>
                          <a:latin typeface="나눔고딕 ExtraBold"/>
                          <a:ea typeface="나눔고딕 ExtraBold"/>
                        </a:rPr>
                        <a:t>토</a:t>
                      </a:r>
                    </a:p>
                  </a:txBody>
                  <a:tcPr marL="59338" marR="59338" marT="29669" marB="2966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56978"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900" b="1" cap="none" spc="0" dirty="0" smtClean="0">
                          <a:ln w="0"/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j-ea"/>
                          <a:ea typeface="+mj-ea"/>
                        </a:rPr>
                        <a:t>30</a:t>
                      </a:r>
                      <a:endParaRPr lang="ko-KR" altLang="en-US" sz="900" b="1" cap="none" spc="0" dirty="0">
                        <a:ln w="0"/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46723" marR="46723" marT="20954" marB="20954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20954" marT="41908" marB="20954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l" defTabSz="864017" rtl="0" eaLnBrk="1" latinLnBrk="1" hangingPunct="1">
                        <a:defRPr/>
                      </a:pPr>
                      <a:r>
                        <a:rPr lang="en-US" altLang="ko-KR" sz="900" b="1" kern="1200" cap="none" spc="0" dirty="0" smtClean="0">
                          <a:ln w="0"/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31</a:t>
                      </a:r>
                      <a:endParaRPr lang="ko-KR" altLang="en-US" sz="900" b="1" kern="1200" cap="none" spc="0" dirty="0">
                        <a:ln w="0"/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46723" marR="46723" marT="31713" marB="31713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63425" marT="31713" marB="31713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6401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cap="none" spc="0" dirty="0">
                          <a:ln w="0"/>
                          <a:solidFill>
                            <a:srgbClr val="FF0000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1</a:t>
                      </a:r>
                      <a:endParaRPr lang="ko-KR" altLang="en-US" sz="900" b="1" kern="1200" cap="none" spc="0" dirty="0">
                        <a:ln w="0"/>
                        <a:solidFill>
                          <a:srgbClr val="FF0000"/>
                        </a:solidFill>
                        <a:effectLst/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46723" marR="46723" marT="31713" marB="31713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63425" marT="31713" marB="31713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900" b="1" kern="1200" cap="none" spc="0" dirty="0">
                          <a:ln w="0"/>
                          <a:solidFill>
                            <a:srgbClr val="FF0000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2</a:t>
                      </a:r>
                      <a:endParaRPr lang="ko-KR" altLang="en-US" sz="900" b="1" kern="1200" cap="none" spc="0" dirty="0">
                        <a:ln w="0"/>
                        <a:solidFill>
                          <a:srgbClr val="FF0000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46723" marR="23362" marT="23362" marB="23362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63425" marT="31713" marB="31713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900" b="1" kern="1200" cap="none" spc="0" dirty="0">
                          <a:ln w="0"/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3</a:t>
                      </a:r>
                      <a:endParaRPr lang="ko-KR" altLang="en-US" sz="900" b="1" kern="1200" cap="none" spc="0" dirty="0">
                        <a:ln w="0"/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46723" marR="46723" marT="31713" marB="31713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63425" marT="31713" marB="31713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900" b="1" kern="1200" cap="none" spc="0" dirty="0">
                          <a:ln w="0"/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4</a:t>
                      </a:r>
                      <a:endParaRPr lang="ko-KR" altLang="en-US" sz="900" b="1" kern="1200" cap="none" spc="0" dirty="0">
                        <a:ln w="0"/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46723" marR="46723" marT="31713" marB="31713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63425" marT="31713" marB="31713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900" b="1" kern="1200" cap="none" spc="0" dirty="0">
                          <a:ln w="0"/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5</a:t>
                      </a:r>
                      <a:endParaRPr lang="ko-KR" altLang="en-US" sz="900" b="1" kern="1200" cap="none" spc="0" dirty="0">
                        <a:ln w="0"/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46723" marR="46723" marT="31713" marB="31713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l" defTabSz="864017" rtl="0" eaLnBrk="1" latinLnBrk="1" hangingPunct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3362" marR="63425" marT="31713" marB="31713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15382">
                <a:tc grid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9338" marR="59338" marT="29669" marB="29669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9338" marR="59338" marT="29669" marB="29669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gridSpan="10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쇼핑몰 사이트 기능 구현 코딩 개발</a:t>
                      </a:r>
                      <a:r>
                        <a:rPr lang="en-US" altLang="ko-KR" sz="8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(JDBC </a:t>
                      </a:r>
                      <a:r>
                        <a:rPr lang="ko-KR" altLang="en-US" sz="8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및 </a:t>
                      </a:r>
                      <a:r>
                        <a:rPr lang="en-US" altLang="ko-KR" sz="8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MVC</a:t>
                      </a:r>
                      <a:r>
                        <a:rPr lang="ko-KR" altLang="en-US" sz="8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모델</a:t>
                      </a:r>
                      <a:r>
                        <a:rPr lang="en-US" altLang="ko-KR" sz="8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8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패턴 코딩</a:t>
                      </a:r>
                      <a:r>
                        <a:rPr lang="en-US" altLang="ko-KR" sz="8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9338" marR="59338" marT="29669" marB="29669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B68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9338" marR="59338" marT="29669" marB="29669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9338" marR="59338" marT="29669" marB="29669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B68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9338" marR="59338" marT="29669" marB="29669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9338" marR="59338" marT="29669" marB="29669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56978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900" b="1" kern="1200" cap="none" spc="0" dirty="0">
                          <a:ln w="0"/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6</a:t>
                      </a:r>
                      <a:endParaRPr lang="ko-KR" altLang="en-US" sz="900" b="1" kern="1200" cap="none" spc="0" dirty="0">
                        <a:ln w="0"/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46723" marR="46723" marT="31713" marB="31713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63425" marT="31713" marB="31713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900" b="1" kern="1200" cap="none" spc="0" dirty="0">
                          <a:ln w="0"/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7</a:t>
                      </a:r>
                      <a:endParaRPr lang="ko-KR" altLang="en-US" sz="900" b="1" kern="1200" cap="none" spc="0" dirty="0">
                        <a:ln w="0"/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46723" marR="46723" marT="31713" marB="31713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63425" marT="31713" marB="31713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900" b="1" kern="1200" cap="none" spc="0" dirty="0">
                          <a:ln w="0"/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8</a:t>
                      </a:r>
                      <a:endParaRPr lang="ko-KR" altLang="en-US" sz="900" b="1" kern="1200" cap="none" spc="0" dirty="0">
                        <a:ln w="0"/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46723" marR="46723" marT="31713" marB="31713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63425" marT="31713" marB="31713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900" b="1" kern="1200" cap="none" spc="0" dirty="0">
                          <a:ln w="0"/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9</a:t>
                      </a:r>
                      <a:endParaRPr lang="ko-KR" altLang="en-US" sz="900" b="1" kern="1200" cap="none" spc="0" dirty="0">
                        <a:ln w="0"/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46723" marR="46723" marT="31713" marB="31713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63425" marT="31713" marB="31713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900" b="1" kern="1200" cap="none" spc="0" dirty="0">
                          <a:ln w="0"/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10</a:t>
                      </a:r>
                      <a:endParaRPr lang="ko-KR" altLang="en-US" sz="900" b="1" kern="1200" cap="none" spc="0" dirty="0">
                        <a:ln w="0"/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46723" marR="46723" marT="31713" marB="31713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63425" marT="31713" marB="31713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900" b="1" kern="1200" cap="none" spc="0" dirty="0">
                          <a:ln w="0"/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11</a:t>
                      </a:r>
                      <a:endParaRPr lang="ko-KR" altLang="en-US" sz="900" b="1" kern="1200" cap="none" spc="0" dirty="0">
                        <a:ln w="0"/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46723" marR="46723" marT="31713" marB="31713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63425" marT="31713" marB="31713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900" b="1" kern="1200" cap="none" spc="0" dirty="0">
                          <a:ln w="0"/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12</a:t>
                      </a:r>
                      <a:endParaRPr lang="ko-KR" altLang="en-US" sz="900" b="1" kern="1200" cap="none" spc="0" dirty="0">
                        <a:ln w="0"/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46723" marR="46723" marT="31713" marB="31713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l" defTabSz="864017" rtl="0" eaLnBrk="1" latinLnBrk="1" hangingPunct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63425" marT="31713" marB="31713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14309">
                <a:tc gridSpan="8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쇼핑몰 사이트 기능 구현 코딩 개발</a:t>
                      </a:r>
                      <a:endParaRPr lang="en-US" altLang="ko-KR" sz="700" b="1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(JDBC </a:t>
                      </a:r>
                      <a:r>
                        <a:rPr lang="ko-KR" altLang="en-US" sz="7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및 </a:t>
                      </a:r>
                      <a:r>
                        <a:rPr lang="en-US" altLang="ko-KR" sz="7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MVC</a:t>
                      </a:r>
                      <a:r>
                        <a:rPr lang="ko-KR" altLang="en-US" sz="7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모델</a:t>
                      </a:r>
                      <a:r>
                        <a:rPr lang="en-US" altLang="ko-KR" sz="7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7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패턴 코딩</a:t>
                      </a:r>
                      <a:r>
                        <a:rPr lang="en-US" altLang="ko-KR" sz="7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9338" marR="59338" marT="29669" marB="29669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B68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9338" marR="59338" marT="29669" marB="29669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B68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9338" marR="59338" marT="29669" marB="29669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9338" marR="59338" marT="29669" marB="29669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코딩 취합 및 오류수정</a:t>
                      </a:r>
                      <a:endParaRPr lang="ko-KR" altLang="en-US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9338" marR="59338" marT="29669" marB="29669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9338" marR="59338" marT="29669" marB="29669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9338" marR="59338" marT="29669" marB="29669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56978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900" b="1" kern="1200" cap="none" spc="0" dirty="0">
                          <a:ln w="0"/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13</a:t>
                      </a:r>
                      <a:endParaRPr lang="ko-KR" altLang="en-US" sz="900" b="1" kern="1200" cap="none" spc="0" dirty="0">
                        <a:ln w="0"/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46723" marR="63425" marT="31713" marB="31713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63425" marT="31713" marB="31713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900" b="1" kern="1200" cap="none" spc="0" dirty="0">
                          <a:ln w="0"/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14</a:t>
                      </a:r>
                      <a:endParaRPr lang="ko-KR" altLang="en-US" sz="900" b="1" kern="1200" cap="none" spc="0" dirty="0">
                        <a:ln w="0"/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46723" marR="46723" marT="31713" marB="31713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63425" marT="31713" marB="31713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900" b="1" kern="1200" cap="none" spc="0" dirty="0">
                          <a:ln w="0"/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15</a:t>
                      </a:r>
                      <a:endParaRPr lang="ko-KR" altLang="en-US" sz="900" b="1" kern="1200" cap="none" spc="0" dirty="0">
                        <a:ln w="0"/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46723" marR="46723" marT="31713" marB="31713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63425" marT="31713" marB="31713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900" b="1" kern="1200" cap="none" spc="0" dirty="0">
                          <a:ln w="0"/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16</a:t>
                      </a:r>
                      <a:endParaRPr lang="ko-KR" altLang="en-US" sz="900" b="1" kern="1200" cap="none" spc="0" dirty="0">
                        <a:ln w="0"/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46723" marR="46723" marT="31713" marB="31713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63425" marT="31713" marB="31713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900" b="1" kern="1200" cap="none" spc="0" dirty="0">
                          <a:ln w="0"/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17</a:t>
                      </a:r>
                      <a:endParaRPr lang="ko-KR" altLang="en-US" sz="900" b="1" kern="1200" cap="none" spc="0" dirty="0">
                        <a:ln w="0"/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46723" marR="46723" marT="31713" marB="31713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63425" marT="31713" marB="31713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900" b="1" kern="1200" cap="none" spc="0" dirty="0">
                          <a:ln w="0"/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18</a:t>
                      </a:r>
                      <a:endParaRPr lang="ko-KR" altLang="en-US" sz="900" b="1" kern="1200" cap="none" spc="0" dirty="0">
                        <a:ln w="0"/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46723" marR="46723" marT="31713" marB="31713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63425" marT="31713" marB="31713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900" b="1" kern="1200" cap="none" spc="0" dirty="0">
                          <a:ln w="0"/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19</a:t>
                      </a:r>
                      <a:endParaRPr lang="ko-KR" altLang="en-US" sz="900" b="1" kern="1200" cap="none" spc="0" dirty="0">
                        <a:ln w="0"/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46723" marR="46723" marT="31713" marB="31713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l" defTabSz="864017" rtl="0" eaLnBrk="1" latinLnBrk="1" hangingPunct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63425" marT="31713" marB="31713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14309">
                <a:tc gridSpan="6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코딩 취합 및 오류수정</a:t>
                      </a:r>
                    </a:p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9338" marR="59338" marT="29669" marB="29669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9338" marR="59338" marT="29669" marB="29669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9338" marR="59338" marT="29669" marB="29669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9338" marR="59338" marT="29669" marB="29669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9338" marR="59338" marT="29669" marB="29669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9338" marR="59338" marT="29669" marB="29669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9338" marR="59338" marT="29669" marB="29669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56978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900" b="1" kern="1200" cap="none" spc="0" dirty="0">
                          <a:ln w="0"/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20</a:t>
                      </a:r>
                      <a:endParaRPr lang="ko-KR" altLang="en-US" sz="900" b="1" kern="1200" cap="none" spc="0" dirty="0">
                        <a:ln w="0"/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46723" marR="46723" marT="31713" marB="31713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63425" marT="31713" marB="31713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900" b="1" kern="1200" cap="none" spc="0" dirty="0">
                          <a:ln w="0"/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21</a:t>
                      </a:r>
                      <a:endParaRPr lang="ko-KR" altLang="en-US" sz="900" b="1" kern="1200" cap="none" spc="0" dirty="0">
                        <a:ln w="0"/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46723" marR="46723" marT="31713" marB="31713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63425" marT="31713" marB="31713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900" b="1" kern="1200" cap="none" spc="0" dirty="0">
                          <a:ln w="0"/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22</a:t>
                      </a:r>
                      <a:endParaRPr lang="ko-KR" altLang="en-US" sz="900" b="1" kern="1200" cap="none" spc="0" dirty="0">
                        <a:ln w="0"/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46723" marR="46723" marT="31713" marB="31713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63425" marT="31713" marB="31713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900" b="1" kern="1200" cap="none" spc="0" dirty="0">
                          <a:ln w="0"/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23</a:t>
                      </a:r>
                      <a:endParaRPr lang="ko-KR" altLang="en-US" sz="900" b="1" kern="1200" cap="none" spc="0" dirty="0">
                        <a:ln w="0"/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46723" marR="46723" marT="31713" marB="31713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63425" marT="31713" marB="31713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900" b="1" kern="1200" cap="none" spc="0" dirty="0">
                          <a:ln w="0"/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24</a:t>
                      </a:r>
                      <a:endParaRPr lang="ko-KR" altLang="en-US" sz="900" b="1" kern="1200" cap="none" spc="0" dirty="0">
                        <a:ln w="0"/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23362" marR="23362" marT="31713" marB="31713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63425" marT="31713" marB="31713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900" b="1" kern="1200" cap="none" spc="0" dirty="0">
                          <a:ln w="0"/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25</a:t>
                      </a:r>
                      <a:endParaRPr lang="ko-KR" altLang="en-US" sz="900" b="1" kern="1200" cap="none" spc="0" dirty="0">
                        <a:ln w="0"/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46723" marR="46723" marT="31713" marB="31713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63425" marT="31713" marB="31713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900" b="1" kern="1200" cap="none" spc="0" dirty="0">
                          <a:ln w="0"/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26</a:t>
                      </a:r>
                      <a:endParaRPr lang="ko-KR" altLang="en-US" sz="900" b="1" kern="1200" cap="none" spc="0" dirty="0">
                        <a:ln w="0"/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46723" marR="46723" marT="31713" marB="31713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63425" marT="31713" marB="31713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314309">
                <a:tc grid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9338" marR="59338" marT="29669" marB="29669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9338" marR="59338" marT="29669" marB="29669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9338" marR="59338" marT="29669" marB="29669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9338" marR="59338" marT="29669" marB="29669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9338" marR="59338" marT="29669" marB="29669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9338" marR="59338" marT="29669" marB="29669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9338" marR="59338" marT="29669" marB="29669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256978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900" b="1" kern="1200" cap="none" spc="0" dirty="0">
                          <a:ln w="0"/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27</a:t>
                      </a:r>
                      <a:endParaRPr lang="ko-KR" altLang="en-US" sz="900" b="1" kern="1200" cap="none" spc="0" dirty="0">
                        <a:ln w="0"/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46723" marR="46723" marT="31713" marB="31713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63425" marT="31713" marB="31713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900" b="1" kern="1200" cap="none" spc="0" dirty="0">
                          <a:ln w="0"/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28</a:t>
                      </a:r>
                      <a:endParaRPr lang="ko-KR" altLang="en-US" sz="900" b="1" kern="1200" cap="none" spc="0" dirty="0">
                        <a:ln w="0"/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46723" marR="46723" marT="31713" marB="31713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63425" marT="31713" marB="31713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l" defTabSz="864017" rtl="0" eaLnBrk="1" latinLnBrk="1" hangingPunct="1">
                        <a:defRPr/>
                      </a:pPr>
                      <a:endParaRPr lang="ko-KR" altLang="en-US" sz="900" b="1" kern="1200" cap="none" spc="0" dirty="0">
                        <a:ln w="0"/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46723" marR="46723" marT="31713" marB="31713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63425" marT="31713" marB="31713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l" defTabSz="864017" rtl="0" eaLnBrk="1" latinLnBrk="1" hangingPunct="1">
                        <a:defRPr/>
                      </a:pPr>
                      <a:endParaRPr lang="ko-KR" altLang="en-US" sz="900" b="1" kern="1200" cap="none" spc="0" dirty="0">
                        <a:ln w="0"/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46723" marR="46723" marT="31713" marB="31713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63425" marT="31713" marB="31713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l" defTabSz="864017" rtl="0" eaLnBrk="1" latinLnBrk="1" hangingPunct="1">
                        <a:defRPr/>
                      </a:pPr>
                      <a:endParaRPr lang="ko-KR" altLang="en-US" sz="900" b="1" kern="1200" cap="none" spc="0" dirty="0">
                        <a:ln w="0"/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46723" marR="46723" marT="31713" marB="31713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63425" marT="31713" marB="31713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l" defTabSz="864017" rtl="0" eaLnBrk="1" latinLnBrk="1" hangingPunct="1">
                        <a:defRPr/>
                      </a:pPr>
                      <a:endParaRPr lang="ko-KR" altLang="en-US" sz="900" b="1" kern="1200" cap="none" spc="0" dirty="0">
                        <a:ln w="0"/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46723" marR="46723" marT="31713" marB="31713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63425" marT="31713" marB="31713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l" defTabSz="864017" rtl="0" eaLnBrk="1" latinLnBrk="1" hangingPunct="1">
                        <a:defRPr/>
                      </a:pPr>
                      <a:endParaRPr lang="ko-KR" altLang="en-US" sz="900" b="1" kern="1200" cap="none" spc="0" dirty="0">
                        <a:ln w="0"/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46723" marR="46723" marT="31713" marB="31713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63425" marT="31713" marB="31713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314309">
                <a:tc grid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9338" marR="59338" marT="29669" marB="29669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9338" marR="59338" marT="29669" marB="29669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9338" marR="59338" marT="29669" marB="29669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9338" marR="59338" marT="29669" marB="29669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9338" marR="59338" marT="29669" marB="29669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9338" marR="59338" marT="29669" marB="29669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9338" marR="59338" marT="29669" marB="29669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16" name="표 15">
            <a:extLst>
              <a:ext uri="{FF2B5EF4-FFF2-40B4-BE49-F238E27FC236}">
                <a16:creationId xmlns="" xmlns:a16="http://schemas.microsoft.com/office/drawing/2014/main" id="{9E84C372-E9CF-4B87-95ED-3EC43DD1F0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8742415"/>
              </p:ext>
            </p:extLst>
          </p:nvPr>
        </p:nvGraphicFramePr>
        <p:xfrm>
          <a:off x="418696" y="2829941"/>
          <a:ext cx="5555831" cy="3123717"/>
        </p:xfrm>
        <a:graphic>
          <a:graphicData uri="http://schemas.openxmlformats.org/drawingml/2006/table">
            <a:tbl>
              <a:tblPr bandRow="1">
                <a:tableStyleId>{2D5ABB26-0587-4C30-8999-92F81FD0307C}</a:tableStyleId>
              </a:tblPr>
              <a:tblGrid>
                <a:gridCol w="25697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233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57285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5233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256978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523300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256978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523300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  <a:gridCol w="266484">
                  <a:extLst>
                    <a:ext uri="{9D8B030D-6E8A-4147-A177-3AD203B41FA5}">
                      <a16:colId xmlns="" xmlns:a16="http://schemas.microsoft.com/office/drawing/2014/main" val="20008"/>
                    </a:ext>
                  </a:extLst>
                </a:gridCol>
                <a:gridCol w="607372">
                  <a:extLst>
                    <a:ext uri="{9D8B030D-6E8A-4147-A177-3AD203B41FA5}">
                      <a16:colId xmlns="" xmlns:a16="http://schemas.microsoft.com/office/drawing/2014/main" val="20009"/>
                    </a:ext>
                  </a:extLst>
                </a:gridCol>
                <a:gridCol w="256978">
                  <a:extLst>
                    <a:ext uri="{9D8B030D-6E8A-4147-A177-3AD203B41FA5}">
                      <a16:colId xmlns="" xmlns:a16="http://schemas.microsoft.com/office/drawing/2014/main" val="20010"/>
                    </a:ext>
                  </a:extLst>
                </a:gridCol>
                <a:gridCol w="523300">
                  <a:extLst>
                    <a:ext uri="{9D8B030D-6E8A-4147-A177-3AD203B41FA5}">
                      <a16:colId xmlns="" xmlns:a16="http://schemas.microsoft.com/office/drawing/2014/main" val="20011"/>
                    </a:ext>
                  </a:extLst>
                </a:gridCol>
                <a:gridCol w="256978">
                  <a:extLst>
                    <a:ext uri="{9D8B030D-6E8A-4147-A177-3AD203B41FA5}">
                      <a16:colId xmlns="" xmlns:a16="http://schemas.microsoft.com/office/drawing/2014/main" val="20012"/>
                    </a:ext>
                  </a:extLst>
                </a:gridCol>
                <a:gridCol w="523300">
                  <a:extLst>
                    <a:ext uri="{9D8B030D-6E8A-4147-A177-3AD203B41FA5}">
                      <a16:colId xmlns="" xmlns:a16="http://schemas.microsoft.com/office/drawing/2014/main" val="20013"/>
                    </a:ext>
                  </a:extLst>
                </a:gridCol>
              </a:tblGrid>
              <a:tr h="266209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나눔고딕 ExtraBold"/>
                          <a:ea typeface="나눔고딕 ExtraBold"/>
                        </a:rPr>
                        <a:t>일</a:t>
                      </a:r>
                    </a:p>
                  </a:txBody>
                  <a:tcPr marL="59338" marR="59338" marT="29669" marB="2966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900">
                          <a:solidFill>
                            <a:schemeClr val="tx1"/>
                          </a:solidFill>
                          <a:latin typeface="나눔고딕 ExtraBold"/>
                          <a:ea typeface="나눔고딕 ExtraBold"/>
                        </a:rPr>
                        <a:t>월</a:t>
                      </a:r>
                    </a:p>
                  </a:txBody>
                  <a:tcPr marL="59338" marR="59338" marT="29669" marB="2966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나눔고딕 ExtraBold"/>
                          <a:ea typeface="나눔고딕 ExtraBold"/>
                        </a:rPr>
                        <a:t>화</a:t>
                      </a:r>
                    </a:p>
                  </a:txBody>
                  <a:tcPr marL="59338" marR="59338" marT="29669" marB="2966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나눔고딕 ExtraBold"/>
                          <a:ea typeface="나눔고딕 ExtraBold"/>
                        </a:rPr>
                        <a:t>수</a:t>
                      </a:r>
                    </a:p>
                  </a:txBody>
                  <a:tcPr marL="59338" marR="59338" marT="29669" marB="2966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900">
                          <a:solidFill>
                            <a:schemeClr val="tx1"/>
                          </a:solidFill>
                          <a:latin typeface="나눔고딕 ExtraBold"/>
                          <a:ea typeface="나눔고딕 ExtraBold"/>
                        </a:rPr>
                        <a:t>목</a:t>
                      </a:r>
                    </a:p>
                  </a:txBody>
                  <a:tcPr marL="59338" marR="59338" marT="29669" marB="2966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900">
                          <a:solidFill>
                            <a:schemeClr val="tx1"/>
                          </a:solidFill>
                          <a:latin typeface="나눔고딕 ExtraBold"/>
                          <a:ea typeface="나눔고딕 ExtraBold"/>
                        </a:rPr>
                        <a:t>금</a:t>
                      </a:r>
                    </a:p>
                  </a:txBody>
                  <a:tcPr marL="59338" marR="59338" marT="29669" marB="2966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900">
                          <a:solidFill>
                            <a:schemeClr val="tx1"/>
                          </a:solidFill>
                          <a:latin typeface="나눔고딕 ExtraBold"/>
                          <a:ea typeface="나눔고딕 ExtraBold"/>
                        </a:rPr>
                        <a:t>토</a:t>
                      </a:r>
                    </a:p>
                  </a:txBody>
                  <a:tcPr marL="59338" marR="59338" marT="29669" marB="2966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56978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900" b="1" kern="1200" cap="none" spc="0" dirty="0">
                          <a:ln w="0"/>
                          <a:solidFill>
                            <a:srgbClr val="FF0000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2</a:t>
                      </a:r>
                      <a:endParaRPr lang="ko-KR" altLang="en-US" sz="900" b="1" kern="1200" cap="none" spc="0" dirty="0">
                        <a:ln w="0"/>
                        <a:solidFill>
                          <a:srgbClr val="FF0000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46723" marR="46723" marT="31713" marB="31713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63425" marT="31713" marB="31713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900" b="1" kern="1200" cap="none" spc="0" dirty="0">
                          <a:ln w="0"/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3</a:t>
                      </a:r>
                      <a:endParaRPr lang="ko-KR" altLang="en-US" sz="900" b="1" kern="1200" cap="none" spc="0" dirty="0">
                        <a:ln w="0"/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46723" marR="46723" marT="31713" marB="31713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l" defTabSz="864017" rtl="0" eaLnBrk="1" latinLnBrk="1" hangingPunct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3362" marR="63425" marT="31713" marB="31713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900" b="1" kern="1200" cap="none" spc="0" dirty="0">
                          <a:ln w="0"/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4</a:t>
                      </a:r>
                      <a:endParaRPr lang="ko-KR" altLang="en-US" sz="900" b="1" kern="1200" cap="none" spc="0" dirty="0">
                        <a:ln w="0"/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46723" marR="46723" marT="31713" marB="31713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63425" marT="31713" marB="31713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900" b="1" kern="1200" cap="none" spc="0" dirty="0">
                          <a:ln w="0"/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5</a:t>
                      </a:r>
                      <a:endParaRPr lang="ko-KR" altLang="en-US" sz="900" b="1" kern="1200" cap="none" spc="0" dirty="0">
                        <a:ln w="0"/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46723" marR="23362" marT="23362" marB="23362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63425" marT="31713" marB="31713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900" b="1" kern="1200" cap="none" spc="0" dirty="0">
                          <a:ln w="0"/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6</a:t>
                      </a:r>
                      <a:endParaRPr lang="ko-KR" altLang="en-US" sz="900" b="1" kern="1200" cap="none" spc="0" dirty="0">
                        <a:ln w="0"/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46723" marR="46723" marT="31713" marB="31713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63425" marT="31713" marB="31713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900" b="1" kern="1200" cap="none" spc="0" dirty="0">
                          <a:ln w="0"/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7</a:t>
                      </a:r>
                      <a:endParaRPr lang="ko-KR" altLang="en-US" sz="900" b="1" kern="1200" cap="none" spc="0" dirty="0">
                        <a:ln w="0"/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46723" marR="46723" marT="31713" marB="31713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63425" marT="31713" marB="31713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900" b="1" kern="1200" cap="none" spc="0" dirty="0">
                          <a:ln w="0"/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8</a:t>
                      </a:r>
                      <a:endParaRPr lang="ko-KR" altLang="en-US" sz="900" b="1" kern="1200" cap="none" spc="0" dirty="0">
                        <a:ln w="0"/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46723" marR="46723" marT="31713" marB="31713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l" defTabSz="864017" rtl="0" eaLnBrk="1" latinLnBrk="1" hangingPunct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3362" marR="63425" marT="31713" marB="31713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15382">
                <a:tc grid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9338" marR="59338" marT="29669" marB="29669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9338" marR="59338" marT="29669" marB="29669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9338" marR="59338" marT="29669" marB="29669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9338" marR="59338" marT="29669" marB="29669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9338" marR="59338" marT="29669" marB="29669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9338" marR="59338" marT="29669" marB="29669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9338" marR="59338" marT="29669" marB="29669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56978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900" b="1" kern="1200" cap="none" spc="0" dirty="0">
                          <a:ln w="0"/>
                          <a:solidFill>
                            <a:srgbClr val="FF0000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9</a:t>
                      </a:r>
                      <a:endParaRPr lang="ko-KR" altLang="en-US" sz="900" b="1" kern="1200" cap="none" spc="0" dirty="0">
                        <a:ln w="0"/>
                        <a:solidFill>
                          <a:srgbClr val="FF0000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46723" marR="46723" marT="31713" marB="31713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63425" marT="31713" marB="31713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900" b="1" kern="1200" cap="none" spc="0" dirty="0">
                          <a:ln w="0"/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10</a:t>
                      </a:r>
                      <a:endParaRPr lang="ko-KR" altLang="en-US" sz="900" b="1" kern="1200" cap="none" spc="0" dirty="0">
                        <a:ln w="0"/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46723" marR="46723" marT="31713" marB="31713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63425" marT="31713" marB="31713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900" b="1" kern="1200" cap="none" spc="0" dirty="0">
                          <a:ln w="0"/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11</a:t>
                      </a:r>
                      <a:endParaRPr lang="ko-KR" altLang="en-US" sz="900" b="1" kern="1200" cap="none" spc="0" dirty="0">
                        <a:ln w="0"/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46723" marR="46723" marT="31713" marB="31713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63425" marT="31713" marB="31713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900" b="1" kern="1200" cap="none" spc="0" dirty="0">
                          <a:ln w="0"/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12</a:t>
                      </a:r>
                      <a:endParaRPr lang="ko-KR" altLang="en-US" sz="900" b="1" kern="1200" cap="none" spc="0" dirty="0">
                        <a:ln w="0"/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41908" marR="20162" marT="20954" marB="20954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20954" marT="41908" marB="20954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900" b="1" kern="1200" cap="none" spc="0" dirty="0">
                          <a:ln w="0"/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13</a:t>
                      </a:r>
                      <a:endParaRPr lang="ko-KR" altLang="en-US" sz="900" b="1" kern="1200" cap="none" spc="0" dirty="0">
                        <a:ln w="0"/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46723" marR="63425" marT="31713" marB="31713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63425" marT="31713" marB="31713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900" b="1" kern="1200" cap="none" spc="0" dirty="0">
                          <a:ln w="0"/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14</a:t>
                      </a:r>
                      <a:endParaRPr lang="ko-KR" altLang="en-US" sz="900" b="1" kern="1200" cap="none" spc="0" dirty="0">
                        <a:ln w="0"/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46723" marR="46723" marT="31713" marB="31713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63425" marT="31713" marB="31713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900" b="1" kern="1200" cap="none" spc="0" dirty="0">
                          <a:ln w="0"/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15</a:t>
                      </a:r>
                      <a:endParaRPr lang="ko-KR" altLang="en-US" sz="900" b="1" kern="1200" cap="none" spc="0" dirty="0">
                        <a:ln w="0"/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46723" marR="46723" marT="31713" marB="31713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l" defTabSz="864017" rtl="0" eaLnBrk="1" latinLnBrk="1" hangingPunct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63425" marT="31713" marB="31713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14309">
                <a:tc grid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9338" marR="59338" marT="29669" marB="29669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9338" marR="59338" marT="29669" marB="29669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9338" marR="59338" marT="29669" marB="29669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9338" marR="59338" marT="29669" marB="29669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프로젝트 계획 및  </a:t>
                      </a:r>
                      <a:r>
                        <a:rPr lang="en-US" altLang="ko-KR" sz="8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DB </a:t>
                      </a:r>
                      <a:r>
                        <a:rPr lang="ko-KR" altLang="en-US" sz="8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설계</a:t>
                      </a:r>
                    </a:p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9338" marR="59338" marT="29669" marB="29669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E5C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9338" marR="59338" marT="29669" marB="29669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9338" marR="59338" marT="29669" marB="29669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DE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56978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900" b="1" kern="1200" cap="none" spc="0" dirty="0">
                          <a:ln w="0"/>
                          <a:solidFill>
                            <a:srgbClr val="FF0000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16</a:t>
                      </a:r>
                      <a:endParaRPr lang="ko-KR" altLang="en-US" sz="900" b="1" kern="1200" cap="none" spc="0" dirty="0">
                        <a:ln w="0"/>
                        <a:solidFill>
                          <a:srgbClr val="FF0000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46723" marR="46723" marT="31713" marB="31713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63425" marT="31713" marB="31713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900" b="1" kern="1200" cap="none" spc="0" dirty="0">
                          <a:ln w="0"/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17</a:t>
                      </a:r>
                      <a:endParaRPr lang="ko-KR" altLang="en-US" sz="900" b="1" kern="1200" cap="none" spc="0" dirty="0">
                        <a:ln w="0"/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46723" marR="46723" marT="31713" marB="31713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63425" marT="31713" marB="31713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900" b="1" kern="1200" cap="none" spc="0" dirty="0">
                          <a:ln w="0"/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18</a:t>
                      </a:r>
                      <a:endParaRPr lang="ko-KR" altLang="en-US" sz="900" b="1" kern="1200" cap="none" spc="0" dirty="0">
                        <a:ln w="0"/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46723" marR="46723" marT="31713" marB="31713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63425" marT="31713" marB="31713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900" b="1" kern="1200" cap="none" spc="0" dirty="0">
                          <a:ln w="0"/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19</a:t>
                      </a:r>
                      <a:endParaRPr lang="ko-KR" altLang="en-US" sz="900" b="1" kern="1200" cap="none" spc="0" dirty="0">
                        <a:ln w="0"/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41908" marR="20162" marT="20954" marB="20954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l" defTabSz="864017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20954" marT="41908" marB="20954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900" b="1" kern="1200" cap="none" spc="0" dirty="0">
                          <a:ln w="0"/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20</a:t>
                      </a:r>
                      <a:endParaRPr lang="ko-KR" altLang="en-US" sz="900" b="1" kern="1200" cap="none" spc="0" dirty="0">
                        <a:ln w="0"/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46723" marR="46723" marT="31713" marB="31713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63425" marT="31713" marB="31713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900" b="1" kern="1200" cap="none" spc="0" dirty="0">
                          <a:ln w="0"/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21</a:t>
                      </a:r>
                      <a:endParaRPr lang="ko-KR" altLang="en-US" sz="900" b="1" kern="1200" cap="none" spc="0" dirty="0">
                        <a:ln w="0"/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46723" marR="46723" marT="31713" marB="31713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63425" marT="31713" marB="31713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900" b="1" kern="1200" cap="none" spc="0" dirty="0">
                          <a:ln w="0"/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22</a:t>
                      </a:r>
                      <a:endParaRPr lang="ko-KR" altLang="en-US" sz="900" b="1" kern="1200" cap="none" spc="0" dirty="0">
                        <a:ln w="0"/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46723" marR="46723" marT="31713" marB="31713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l" defTabSz="864017" rtl="0" eaLnBrk="1" latinLnBrk="1" hangingPunct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63425" marT="31713" marB="31713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14309">
                <a:tc gridSpan="1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쇼핑몰 사이트 페이지 디자인 제작</a:t>
                      </a:r>
                      <a:r>
                        <a:rPr lang="en-US" altLang="ko-KR" sz="8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(HTML  </a:t>
                      </a:r>
                      <a:r>
                        <a:rPr lang="ko-KR" altLang="en-US" sz="8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및 </a:t>
                      </a:r>
                      <a:r>
                        <a:rPr lang="en-US" altLang="ko-KR" sz="8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CSS)</a:t>
                      </a:r>
                      <a:r>
                        <a:rPr lang="ko-KR" altLang="en-US" sz="8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  <a:p>
                      <a:pPr algn="ctr"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9338" marR="59338" marT="29669" marB="29669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DE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9338" marR="59338" marT="29669" marB="29669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DE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9338" marR="59338" marT="29669" marB="29669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9338" marR="59338" marT="29669" marB="29669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DE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9338" marR="59338" marT="29669" marB="29669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9338" marR="59338" marT="29669" marB="29669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9338" marR="59338" marT="29669" marB="29669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B68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56978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900" b="1" kern="1200" cap="none" spc="0" dirty="0">
                          <a:ln w="0"/>
                          <a:solidFill>
                            <a:srgbClr val="FF0000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23</a:t>
                      </a:r>
                      <a:endParaRPr lang="ko-KR" altLang="en-US" sz="900" b="1" kern="1200" cap="none" spc="0" dirty="0">
                        <a:ln w="0"/>
                        <a:solidFill>
                          <a:srgbClr val="FF0000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46723" marR="46723" marT="31713" marB="31713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63425" marT="31713" marB="31713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900" b="1" kern="1200" cap="none" spc="0" dirty="0">
                          <a:ln w="0"/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24</a:t>
                      </a:r>
                      <a:endParaRPr lang="ko-KR" altLang="en-US" sz="900" b="1" kern="1200" cap="none" spc="0" dirty="0">
                        <a:ln w="0"/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23362" marR="23362" marT="31713" marB="31713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63425" marT="31713" marB="31713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900" b="1" kern="1200" cap="none" spc="0" dirty="0">
                          <a:ln w="0"/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25</a:t>
                      </a:r>
                      <a:endParaRPr lang="ko-KR" altLang="en-US" sz="900" b="1" kern="1200" cap="none" spc="0" dirty="0">
                        <a:ln w="0"/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46723" marR="46723" marT="31713" marB="31713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63425" marT="31713" marB="31713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64017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900" b="1" kern="1200" cap="none" spc="0" dirty="0">
                          <a:ln w="0"/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26</a:t>
                      </a:r>
                      <a:endParaRPr lang="ko-KR" altLang="en-US" sz="900" b="1" kern="1200" cap="none" spc="0" dirty="0">
                        <a:ln w="0"/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41908" marR="20162" marT="20954" marB="20954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20954" marT="41908" marB="20954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900" b="1" kern="1200" cap="none" spc="0" dirty="0">
                          <a:ln w="0"/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27</a:t>
                      </a:r>
                      <a:endParaRPr lang="ko-KR" altLang="en-US" sz="900" b="1" kern="1200" cap="none" spc="0" dirty="0">
                        <a:ln w="0"/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46723" marR="46723" marT="31713" marB="31713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63425" marT="31713" marB="31713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900" b="1" kern="1200" cap="none" spc="0" dirty="0">
                          <a:ln w="0"/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28</a:t>
                      </a:r>
                      <a:endParaRPr lang="ko-KR" altLang="en-US" sz="900" b="1" kern="1200" cap="none" spc="0" dirty="0">
                        <a:ln w="0"/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46723" marR="46723" marT="31713" marB="31713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63425" marT="31713" marB="31713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l" defTabSz="864017" rtl="0" eaLnBrk="1" latinLnBrk="1" hangingPunct="1">
                        <a:defRPr/>
                      </a:pPr>
                      <a:r>
                        <a:rPr lang="en-US" altLang="ko-KR" sz="900" b="1" kern="1200" cap="none" spc="0" dirty="0">
                          <a:ln w="0"/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29</a:t>
                      </a:r>
                      <a:endParaRPr lang="ko-KR" altLang="en-US" sz="900" b="1" kern="1200" cap="none" spc="0" dirty="0">
                        <a:ln w="0"/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46723" marR="46723" marT="31713" marB="31713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63425" marT="31713" marB="31713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314309">
                <a:tc gridSpan="1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쇼핑몰 사이트 기능 구현 코딩 개발</a:t>
                      </a:r>
                      <a:r>
                        <a:rPr lang="en-US" altLang="ko-KR" sz="8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(JDBC </a:t>
                      </a:r>
                      <a:r>
                        <a:rPr lang="ko-KR" altLang="en-US" sz="8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및 </a:t>
                      </a:r>
                      <a:r>
                        <a:rPr lang="en-US" altLang="ko-KR" sz="8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MVC</a:t>
                      </a:r>
                      <a:r>
                        <a:rPr lang="ko-KR" altLang="en-US" sz="8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모델</a:t>
                      </a:r>
                      <a:r>
                        <a:rPr lang="en-US" altLang="ko-KR" sz="8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8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패턴 코딩</a:t>
                      </a:r>
                      <a:r>
                        <a:rPr lang="en-US" altLang="ko-KR" sz="8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algn="ctr"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9338" marR="59338" marT="29669" marB="29669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B68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9338" marR="59338" marT="29669" marB="29669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B68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9338" marR="59338" marT="29669" marB="29669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9338" marR="59338" marT="29669" marB="29669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9338" marR="59338" marT="29669" marB="29669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9338" marR="59338" marT="29669" marB="29669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9338" marR="59338" marT="29669" marB="29669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256978">
                <a:tc>
                  <a:txBody>
                    <a:bodyPr/>
                    <a:lstStyle/>
                    <a:p>
                      <a:pPr marL="0" algn="l" defTabSz="864017" rtl="0" eaLnBrk="1" latinLnBrk="1" hangingPunct="1">
                        <a:defRPr/>
                      </a:pPr>
                      <a:r>
                        <a:rPr lang="en-US" altLang="ko-KR" sz="900" b="1" kern="1200" cap="none" spc="0" dirty="0">
                          <a:ln w="0"/>
                          <a:solidFill>
                            <a:srgbClr val="FF0000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30</a:t>
                      </a:r>
                      <a:endParaRPr lang="ko-KR" altLang="en-US" sz="900" b="1" kern="1200" cap="none" spc="0" dirty="0">
                        <a:ln w="0"/>
                        <a:solidFill>
                          <a:srgbClr val="FF0000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46723" marR="46723" marT="31713" marB="31713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63425" marT="31713" marB="31713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l" defTabSz="864017" rtl="0" eaLnBrk="1" latinLnBrk="1" hangingPunct="1">
                        <a:defRPr/>
                      </a:pPr>
                      <a:r>
                        <a:rPr lang="en-US" altLang="ko-KR" sz="900" b="1" kern="1200" cap="none" spc="0" dirty="0">
                          <a:ln w="0"/>
                          <a:solidFill>
                            <a:srgbClr val="FF0000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31</a:t>
                      </a:r>
                      <a:endParaRPr lang="ko-KR" altLang="en-US" sz="900" b="1" kern="1200" cap="none" spc="0" dirty="0">
                        <a:ln w="0"/>
                        <a:solidFill>
                          <a:srgbClr val="FF0000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46723" marR="46723" marT="31713" marB="31713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63425" marT="31713" marB="31713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l" defTabSz="864017" rtl="0" eaLnBrk="1" latinLnBrk="1" hangingPunct="1">
                        <a:defRPr/>
                      </a:pPr>
                      <a:r>
                        <a:rPr lang="en-US" altLang="ko-KR" sz="900" b="1" kern="1200" cap="none" spc="0" dirty="0" smtClean="0">
                          <a:ln w="0"/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1</a:t>
                      </a:r>
                      <a:endParaRPr lang="ko-KR" altLang="en-US" sz="900" b="1" kern="1200" cap="none" spc="0" dirty="0">
                        <a:ln w="0"/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46723" marR="46723" marT="31713" marB="31713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bg1">
                            <a:lumMod val="8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63425" marT="31713" marB="31713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l" defTabSz="864017" rtl="0" eaLnBrk="1" latinLnBrk="1" hangingPunct="1">
                        <a:defRPr/>
                      </a:pPr>
                      <a:r>
                        <a:rPr lang="en-US" altLang="ko-KR" sz="900" b="1" kern="1200" cap="none" spc="0" dirty="0" smtClean="0">
                          <a:ln w="0"/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2</a:t>
                      </a:r>
                      <a:endParaRPr lang="ko-KR" altLang="en-US" sz="900" b="1" kern="1200" cap="none" spc="0" dirty="0">
                        <a:ln w="0"/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46723" marR="46723" marT="31713" marB="31713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63425" marT="31713" marB="31713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l" defTabSz="864017" rtl="0" eaLnBrk="1" latinLnBrk="1" hangingPunct="1">
                        <a:defRPr/>
                      </a:pPr>
                      <a:r>
                        <a:rPr lang="en-US" altLang="ko-KR" sz="900" b="1" kern="1200" cap="none" spc="0" dirty="0" smtClean="0">
                          <a:ln w="0"/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3</a:t>
                      </a:r>
                      <a:endParaRPr lang="ko-KR" altLang="en-US" sz="900" b="1" kern="1200" cap="none" spc="0" dirty="0">
                        <a:ln w="0"/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46723" marR="46723" marT="31713" marB="31713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bg1">
                            <a:lumMod val="8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63425" marT="31713" marB="31713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l" defTabSz="864017" rtl="0" eaLnBrk="1" latinLnBrk="1" hangingPunct="1">
                        <a:defRPr/>
                      </a:pPr>
                      <a:r>
                        <a:rPr lang="en-US" altLang="ko-KR" sz="900" b="1" kern="1200" cap="none" spc="0" dirty="0" smtClean="0">
                          <a:ln w="0"/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4</a:t>
                      </a:r>
                      <a:endParaRPr lang="ko-KR" altLang="en-US" sz="900" b="1" kern="1200" cap="none" spc="0" dirty="0">
                        <a:ln w="0"/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46723" marR="46723" marT="31713" marB="31713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bg1">
                            <a:lumMod val="8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63425" marT="31713" marB="31713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l" defTabSz="864017" rtl="0" eaLnBrk="1" latinLnBrk="1" hangingPunct="1">
                        <a:defRPr/>
                      </a:pPr>
                      <a:r>
                        <a:rPr lang="en-US" altLang="ko-KR" sz="900" b="1" kern="1200" cap="none" spc="0" dirty="0" smtClean="0">
                          <a:ln w="0"/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5</a:t>
                      </a:r>
                      <a:endParaRPr lang="ko-KR" altLang="en-US" sz="900" b="1" kern="1200" cap="none" spc="0" dirty="0">
                        <a:ln w="0"/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46723" marR="46723" marT="31713" marB="31713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bg1">
                            <a:lumMod val="8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63425" marT="31713" marB="31713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314309">
                <a:tc gridSpan="4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9338" marR="59338" marT="29669" marB="29669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B68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9338" marR="59338" marT="29669" marB="29669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9338" marR="59338" marT="29669" marB="29669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9338" marR="59338" marT="29669" marB="29669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9338" marR="59338" marT="29669" marB="29669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9338" marR="59338" marT="29669" marB="29669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9338" marR="59338" marT="29669" marB="29669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52833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8117036" y="513343"/>
            <a:ext cx="3656577" cy="3695738"/>
            <a:chOff x="8307536" y="513343"/>
            <a:chExt cx="3656577" cy="3695738"/>
          </a:xfrm>
        </p:grpSpPr>
        <p:sp>
          <p:nvSpPr>
            <p:cNvPr id="8" name="이등변 삼각형 7"/>
            <p:cNvSpPr/>
            <p:nvPr/>
          </p:nvSpPr>
          <p:spPr>
            <a:xfrm rot="5400000">
              <a:off x="10712131" y="832233"/>
              <a:ext cx="1344721" cy="1159242"/>
            </a:xfrm>
            <a:prstGeom prst="triangl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이등변 삼각형 8"/>
            <p:cNvSpPr/>
            <p:nvPr/>
          </p:nvSpPr>
          <p:spPr>
            <a:xfrm rot="16200000" flipH="1">
              <a:off x="9326503" y="606083"/>
              <a:ext cx="1344721" cy="1159242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이등변 삼각형 9"/>
            <p:cNvSpPr/>
            <p:nvPr/>
          </p:nvSpPr>
          <p:spPr>
            <a:xfrm rot="5400000">
              <a:off x="9574196" y="1657339"/>
              <a:ext cx="1344721" cy="1159242"/>
            </a:xfrm>
            <a:prstGeom prst="triangle">
              <a:avLst/>
            </a:prstGeom>
            <a:solidFill>
              <a:schemeClr val="accent3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이등변 삼각형 11"/>
            <p:cNvSpPr/>
            <p:nvPr/>
          </p:nvSpPr>
          <p:spPr>
            <a:xfrm rot="16200000">
              <a:off x="9812602" y="2403102"/>
              <a:ext cx="1344720" cy="1159242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이등변 삼각형 12"/>
            <p:cNvSpPr/>
            <p:nvPr/>
          </p:nvSpPr>
          <p:spPr>
            <a:xfrm rot="5400000" flipH="1">
              <a:off x="9232981" y="2957100"/>
              <a:ext cx="1344720" cy="1159242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이등변 삼각형 13"/>
            <p:cNvSpPr/>
            <p:nvPr/>
          </p:nvSpPr>
          <p:spPr>
            <a:xfrm rot="16200000">
              <a:off x="8214797" y="1555441"/>
              <a:ext cx="1344720" cy="1159242"/>
            </a:xfrm>
            <a:prstGeom prst="triangl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583464" y="3541759"/>
            <a:ext cx="359265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spc="-150" dirty="0">
                <a:solidFill>
                  <a:schemeClr val="bg1">
                    <a:alpha val="70000"/>
                  </a:schemeClr>
                </a:solidFill>
                <a:latin typeface="+mj-lt"/>
                <a:ea typeface="THE명품고딕L" panose="02020603020101020101" pitchFamily="18" charset="-127"/>
              </a:rPr>
              <a:t>웹사이트 주제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27769" y="2211262"/>
            <a:ext cx="310373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b="1" spc="-150" dirty="0">
                <a:solidFill>
                  <a:schemeClr val="accent2">
                    <a:lumMod val="60000"/>
                    <a:lumOff val="40000"/>
                    <a:alpha val="70000"/>
                  </a:schemeClr>
                </a:solidFill>
                <a:latin typeface="+mj-lt"/>
                <a:ea typeface="THE명품고딕L" panose="02020603020101020101" pitchFamily="18" charset="-127"/>
              </a:rPr>
              <a:t>Part 4.</a:t>
            </a:r>
            <a:endParaRPr lang="ko-KR" altLang="en-US" sz="8000" b="1" spc="-150" dirty="0">
              <a:solidFill>
                <a:schemeClr val="accent2">
                  <a:lumMod val="60000"/>
                  <a:lumOff val="40000"/>
                  <a:alpha val="70000"/>
                </a:schemeClr>
              </a:solidFill>
              <a:latin typeface="+mj-lt"/>
              <a:ea typeface="THE명품고딕L" panose="02020603020101020101" pitchFamily="18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35000" y="3429236"/>
            <a:ext cx="508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8247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E2C4DA35-F487-40ED-8FEF-36AB85612835}"/>
              </a:ext>
            </a:extLst>
          </p:cNvPr>
          <p:cNvSpPr txBox="1"/>
          <p:nvPr/>
        </p:nvSpPr>
        <p:spPr>
          <a:xfrm>
            <a:off x="943703" y="1546263"/>
            <a:ext cx="7465505" cy="492442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4000" dirty="0"/>
              <a:t> </a:t>
            </a:r>
            <a:r>
              <a:rPr lang="ko-KR" altLang="en-US" sz="4000" dirty="0"/>
              <a:t>식료품 구매 사이트</a:t>
            </a:r>
            <a:endParaRPr lang="en-US" altLang="ko-KR" sz="4000" dirty="0"/>
          </a:p>
          <a:p>
            <a:pPr>
              <a:lnSpc>
                <a:spcPct val="150000"/>
              </a:lnSpc>
            </a:pPr>
            <a:r>
              <a:rPr lang="en-US" altLang="ko-KR" sz="3600" dirty="0"/>
              <a:t>   - Main</a:t>
            </a:r>
            <a:r>
              <a:rPr lang="ko-KR" altLang="en-US" sz="3600" dirty="0"/>
              <a:t>페이지</a:t>
            </a:r>
            <a:r>
              <a:rPr lang="en-US" altLang="ko-KR" sz="2800" dirty="0"/>
              <a:t>(</a:t>
            </a:r>
            <a:r>
              <a:rPr lang="ko-KR" altLang="en-US" sz="2800" dirty="0"/>
              <a:t>상품 리스트</a:t>
            </a:r>
            <a:r>
              <a:rPr lang="en-US" altLang="ko-KR" sz="2800" dirty="0"/>
              <a:t>, </a:t>
            </a:r>
            <a:r>
              <a:rPr lang="ko-KR" altLang="en-US" sz="2800" dirty="0"/>
              <a:t>상품설명 등</a:t>
            </a:r>
            <a:r>
              <a:rPr lang="en-US" altLang="ko-KR" sz="2800" dirty="0"/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3600" dirty="0"/>
              <a:t>   - </a:t>
            </a:r>
            <a:r>
              <a:rPr lang="ko-KR" altLang="en-US" sz="3600" dirty="0"/>
              <a:t>로그인</a:t>
            </a:r>
            <a:r>
              <a:rPr lang="en-US" altLang="ko-KR" sz="2800" dirty="0"/>
              <a:t>(</a:t>
            </a:r>
            <a:r>
              <a:rPr lang="ko-KR" altLang="en-US" sz="2800" dirty="0"/>
              <a:t>회원가입</a:t>
            </a:r>
            <a:r>
              <a:rPr lang="en-US" altLang="ko-KR" sz="2800" dirty="0"/>
              <a:t>,</a:t>
            </a:r>
            <a:r>
              <a:rPr lang="ko-KR" altLang="en-US" sz="2800" dirty="0"/>
              <a:t> 개인정보 수정 등</a:t>
            </a:r>
            <a:r>
              <a:rPr lang="en-US" altLang="ko-KR" sz="2800" dirty="0"/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3600" dirty="0"/>
              <a:t>   - </a:t>
            </a:r>
            <a:r>
              <a:rPr lang="ko-KR" altLang="en-US" sz="3600" dirty="0"/>
              <a:t>상품구매</a:t>
            </a:r>
            <a:r>
              <a:rPr lang="en-US" altLang="ko-KR" sz="2800" dirty="0"/>
              <a:t>(</a:t>
            </a:r>
            <a:r>
              <a:rPr lang="ko-KR" altLang="en-US" sz="2800" dirty="0"/>
              <a:t>장바구니</a:t>
            </a:r>
            <a:r>
              <a:rPr lang="en-US" altLang="ko-KR" sz="2800" dirty="0"/>
              <a:t>, </a:t>
            </a:r>
            <a:r>
              <a:rPr lang="ko-KR" altLang="en-US" sz="2800" dirty="0"/>
              <a:t>주문서 등</a:t>
            </a:r>
            <a:r>
              <a:rPr lang="en-US" altLang="ko-KR" sz="2800" dirty="0"/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3600" dirty="0"/>
              <a:t>   - </a:t>
            </a:r>
            <a:r>
              <a:rPr lang="ko-KR" altLang="en-US" sz="3600" dirty="0"/>
              <a:t>고객센터</a:t>
            </a:r>
            <a:r>
              <a:rPr lang="en-US" altLang="ko-KR" sz="2800" dirty="0"/>
              <a:t>(</a:t>
            </a:r>
            <a:r>
              <a:rPr lang="ko-KR" altLang="en-US" sz="2800" dirty="0"/>
              <a:t>공지사항</a:t>
            </a:r>
            <a:r>
              <a:rPr lang="en-US" altLang="ko-KR" sz="2800" dirty="0"/>
              <a:t>, 1:1</a:t>
            </a:r>
            <a:r>
              <a:rPr lang="ko-KR" altLang="en-US" sz="2800" dirty="0"/>
              <a:t>문의 등</a:t>
            </a:r>
            <a:r>
              <a:rPr lang="en-US" altLang="ko-KR" sz="2800" dirty="0"/>
              <a:t>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3578F4C4-6C02-4202-93CF-786FC8AD5EC8}"/>
              </a:ext>
            </a:extLst>
          </p:cNvPr>
          <p:cNvSpPr txBox="1"/>
          <p:nvPr/>
        </p:nvSpPr>
        <p:spPr>
          <a:xfrm>
            <a:off x="138923" y="703586"/>
            <a:ext cx="8569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accent4"/>
                </a:solidFill>
              </a:rPr>
              <a:t>4.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741F3464-BC8F-4725-88B6-ADE8FE23D7E9}"/>
              </a:ext>
            </a:extLst>
          </p:cNvPr>
          <p:cNvSpPr txBox="1"/>
          <p:nvPr/>
        </p:nvSpPr>
        <p:spPr>
          <a:xfrm>
            <a:off x="986813" y="705594"/>
            <a:ext cx="249299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 dirty="0">
                <a:solidFill>
                  <a:schemeClr val="accent4"/>
                </a:solidFill>
                <a:latin typeface="+mj-ea"/>
                <a:ea typeface="+mj-ea"/>
              </a:rPr>
              <a:t>웹사이트 주제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1C0A86C8-A2FB-4304-B608-9F5E1444B0BE}"/>
              </a:ext>
            </a:extLst>
          </p:cNvPr>
          <p:cNvSpPr txBox="1"/>
          <p:nvPr/>
        </p:nvSpPr>
        <p:spPr>
          <a:xfrm>
            <a:off x="157472" y="183519"/>
            <a:ext cx="14558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300" dirty="0">
                <a:solidFill>
                  <a:schemeClr val="accent4"/>
                </a:solidFill>
              </a:rPr>
              <a:t>4</a:t>
            </a:r>
            <a:r>
              <a:rPr lang="ko-KR" altLang="en-US" sz="1400" spc="300" dirty="0">
                <a:solidFill>
                  <a:schemeClr val="accent4"/>
                </a:solidFill>
              </a:rPr>
              <a:t>조</a:t>
            </a:r>
            <a:r>
              <a:rPr lang="en-US" altLang="ko-KR" sz="1400" spc="300" dirty="0">
                <a:solidFill>
                  <a:schemeClr val="accent4"/>
                </a:solidFill>
              </a:rPr>
              <a:t> Project</a:t>
            </a:r>
            <a:endParaRPr lang="ko-KR" altLang="en-US" sz="1400" spc="300" dirty="0">
              <a:solidFill>
                <a:schemeClr val="accent4"/>
              </a:solidFill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="" xmlns:a16="http://schemas.microsoft.com/office/drawing/2014/main" id="{D8479E1D-1AD8-4C1B-BB9C-C260D97D43B9}"/>
              </a:ext>
            </a:extLst>
          </p:cNvPr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329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303E8478-E3C3-4FCD-AC40-8B6246317BFE}"/>
              </a:ext>
            </a:extLst>
          </p:cNvPr>
          <p:cNvSpPr txBox="1"/>
          <p:nvPr/>
        </p:nvSpPr>
        <p:spPr>
          <a:xfrm>
            <a:off x="5204041" y="6118894"/>
            <a:ext cx="19536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err="1"/>
              <a:t>마켓컬리</a:t>
            </a:r>
            <a:endParaRPr lang="en-US" altLang="ko-KR" dirty="0"/>
          </a:p>
          <a:p>
            <a:pPr algn="ctr"/>
            <a:r>
              <a:rPr lang="en-US" altLang="ko-KR" sz="1400" dirty="0"/>
              <a:t>https://www.kurly.com/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9EE46666-B1A7-4DEF-B720-77CF408314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3528" y="1852597"/>
            <a:ext cx="5444854" cy="403356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F2ED5D99-FA85-413E-A345-F2608FB53EC7}"/>
              </a:ext>
            </a:extLst>
          </p:cNvPr>
          <p:cNvSpPr txBox="1"/>
          <p:nvPr/>
        </p:nvSpPr>
        <p:spPr>
          <a:xfrm>
            <a:off x="138923" y="703586"/>
            <a:ext cx="8569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accent4"/>
                </a:solidFill>
              </a:rPr>
              <a:t>4.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392734C6-92D9-4829-A6DF-36E22718396C}"/>
              </a:ext>
            </a:extLst>
          </p:cNvPr>
          <p:cNvSpPr txBox="1"/>
          <p:nvPr/>
        </p:nvSpPr>
        <p:spPr>
          <a:xfrm>
            <a:off x="986813" y="705594"/>
            <a:ext cx="432362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 dirty="0">
                <a:solidFill>
                  <a:schemeClr val="accent4"/>
                </a:solidFill>
                <a:latin typeface="+mj-ea"/>
                <a:ea typeface="+mj-ea"/>
              </a:rPr>
              <a:t>웹사이트 주제 </a:t>
            </a:r>
            <a:r>
              <a:rPr lang="en-US" altLang="ko-KR" sz="3000" spc="-150" dirty="0">
                <a:solidFill>
                  <a:schemeClr val="accent4"/>
                </a:solidFill>
                <a:latin typeface="+mj-ea"/>
                <a:ea typeface="+mj-ea"/>
              </a:rPr>
              <a:t>- </a:t>
            </a:r>
            <a:r>
              <a:rPr lang="ko-KR" altLang="en-US" sz="3000" spc="-150" dirty="0">
                <a:solidFill>
                  <a:schemeClr val="accent4"/>
                </a:solidFill>
                <a:latin typeface="+mj-ea"/>
                <a:ea typeface="+mj-ea"/>
              </a:rPr>
              <a:t>벤치마킹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1C525EA0-34A2-4286-B1D5-8A69036E2D26}"/>
              </a:ext>
            </a:extLst>
          </p:cNvPr>
          <p:cNvSpPr txBox="1"/>
          <p:nvPr/>
        </p:nvSpPr>
        <p:spPr>
          <a:xfrm>
            <a:off x="157472" y="183519"/>
            <a:ext cx="14558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300" dirty="0">
                <a:solidFill>
                  <a:schemeClr val="accent4"/>
                </a:solidFill>
              </a:rPr>
              <a:t>4</a:t>
            </a:r>
            <a:r>
              <a:rPr lang="ko-KR" altLang="en-US" sz="1400" spc="300" dirty="0">
                <a:solidFill>
                  <a:schemeClr val="accent4"/>
                </a:solidFill>
              </a:rPr>
              <a:t>조</a:t>
            </a:r>
            <a:r>
              <a:rPr lang="en-US" altLang="ko-KR" sz="1400" spc="300" dirty="0">
                <a:solidFill>
                  <a:schemeClr val="accent4"/>
                </a:solidFill>
              </a:rPr>
              <a:t> Project</a:t>
            </a:r>
            <a:endParaRPr lang="ko-KR" altLang="en-US" sz="1400" spc="300" dirty="0">
              <a:solidFill>
                <a:schemeClr val="accent4"/>
              </a:solidFill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="" xmlns:a16="http://schemas.microsoft.com/office/drawing/2014/main" id="{757A45E3-4756-4770-937F-CA96956CB4A5}"/>
              </a:ext>
            </a:extLst>
          </p:cNvPr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0818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A38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8117036" y="513343"/>
            <a:ext cx="3656577" cy="3695738"/>
            <a:chOff x="8307536" y="513343"/>
            <a:chExt cx="3656577" cy="3695738"/>
          </a:xfrm>
        </p:grpSpPr>
        <p:sp>
          <p:nvSpPr>
            <p:cNvPr id="8" name="이등변 삼각형 7"/>
            <p:cNvSpPr/>
            <p:nvPr/>
          </p:nvSpPr>
          <p:spPr>
            <a:xfrm rot="5400000">
              <a:off x="10712131" y="832233"/>
              <a:ext cx="1344721" cy="1159242"/>
            </a:xfrm>
            <a:prstGeom prst="triangl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이등변 삼각형 8"/>
            <p:cNvSpPr/>
            <p:nvPr/>
          </p:nvSpPr>
          <p:spPr>
            <a:xfrm rot="16200000" flipH="1">
              <a:off x="9326503" y="606083"/>
              <a:ext cx="1344721" cy="1159242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이등변 삼각형 9"/>
            <p:cNvSpPr/>
            <p:nvPr/>
          </p:nvSpPr>
          <p:spPr>
            <a:xfrm rot="5400000">
              <a:off x="9574196" y="1657339"/>
              <a:ext cx="1344721" cy="1159242"/>
            </a:xfrm>
            <a:prstGeom prst="triangle">
              <a:avLst/>
            </a:prstGeom>
            <a:solidFill>
              <a:schemeClr val="accent3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이등변 삼각형 11"/>
            <p:cNvSpPr/>
            <p:nvPr/>
          </p:nvSpPr>
          <p:spPr>
            <a:xfrm rot="16200000">
              <a:off x="9812602" y="2403102"/>
              <a:ext cx="1344720" cy="1159242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이등변 삼각형 12"/>
            <p:cNvSpPr/>
            <p:nvPr/>
          </p:nvSpPr>
          <p:spPr>
            <a:xfrm rot="5400000" flipH="1">
              <a:off x="9232981" y="2957100"/>
              <a:ext cx="1344720" cy="1159242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이등변 삼각형 13"/>
            <p:cNvSpPr/>
            <p:nvPr/>
          </p:nvSpPr>
          <p:spPr>
            <a:xfrm rot="16200000">
              <a:off x="8214797" y="1555441"/>
              <a:ext cx="1344720" cy="1159242"/>
            </a:xfrm>
            <a:prstGeom prst="triangl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583464" y="3541759"/>
            <a:ext cx="403507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spc="-150" dirty="0">
                <a:solidFill>
                  <a:schemeClr val="bg1">
                    <a:alpha val="70000"/>
                  </a:schemeClr>
                </a:solidFill>
                <a:latin typeface="+mj-lt"/>
                <a:ea typeface="THE명품고딕L" panose="02020603020101020101" pitchFamily="18" charset="-127"/>
              </a:rPr>
              <a:t>DB </a:t>
            </a:r>
            <a:r>
              <a:rPr lang="ko-KR" altLang="en-US" sz="4400" b="1" spc="-150" dirty="0">
                <a:solidFill>
                  <a:schemeClr val="bg1">
                    <a:alpha val="70000"/>
                  </a:schemeClr>
                </a:solidFill>
                <a:latin typeface="+mj-lt"/>
                <a:ea typeface="THE명품고딕L" panose="02020603020101020101" pitchFamily="18" charset="-127"/>
              </a:rPr>
              <a:t>설계와 </a:t>
            </a:r>
            <a:r>
              <a:rPr lang="en-US" altLang="ko-KR" sz="4400" b="1" spc="-150" dirty="0">
                <a:solidFill>
                  <a:schemeClr val="bg1">
                    <a:alpha val="70000"/>
                  </a:schemeClr>
                </a:solidFill>
                <a:latin typeface="+mj-lt"/>
                <a:ea typeface="THE명품고딕L" panose="02020603020101020101" pitchFamily="18" charset="-127"/>
              </a:rPr>
              <a:t>UML</a:t>
            </a:r>
            <a:endParaRPr lang="ko-KR" altLang="en-US" sz="4400" b="1" spc="-150" dirty="0">
              <a:solidFill>
                <a:schemeClr val="bg1">
                  <a:alpha val="70000"/>
                </a:schemeClr>
              </a:solidFill>
              <a:latin typeface="+mj-lt"/>
              <a:ea typeface="THE명품고딕L" panose="0202060302010102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27769" y="2211262"/>
            <a:ext cx="318709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b="1" spc="-150" dirty="0">
                <a:solidFill>
                  <a:schemeClr val="accent2">
                    <a:lumMod val="60000"/>
                    <a:lumOff val="40000"/>
                    <a:alpha val="70000"/>
                  </a:schemeClr>
                </a:solidFill>
                <a:latin typeface="+mj-lt"/>
                <a:ea typeface="THE명품고딕L" panose="02020603020101020101" pitchFamily="18" charset="-127"/>
              </a:rPr>
              <a:t>Part 5.</a:t>
            </a:r>
            <a:endParaRPr lang="ko-KR" altLang="en-US" sz="8000" b="1" spc="-150" dirty="0">
              <a:solidFill>
                <a:schemeClr val="accent2">
                  <a:lumMod val="60000"/>
                  <a:lumOff val="40000"/>
                  <a:alpha val="70000"/>
                </a:schemeClr>
              </a:solidFill>
              <a:latin typeface="+mj-lt"/>
              <a:ea typeface="THE명품고딕L" panose="02020603020101020101" pitchFamily="18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35000" y="3429236"/>
            <a:ext cx="508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9145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035C4021-941C-4AC7-BF46-93B3E52AE44A}"/>
              </a:ext>
            </a:extLst>
          </p:cNvPr>
          <p:cNvSpPr txBox="1"/>
          <p:nvPr/>
        </p:nvSpPr>
        <p:spPr>
          <a:xfrm>
            <a:off x="885396" y="1638300"/>
            <a:ext cx="3102131" cy="236988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2400" dirty="0"/>
              <a:t> DB </a:t>
            </a:r>
            <a:r>
              <a:rPr lang="ko-KR" altLang="en-US" sz="2400" dirty="0"/>
              <a:t>명 </a:t>
            </a:r>
            <a:r>
              <a:rPr lang="en-US" altLang="ko-KR" sz="2400" dirty="0"/>
              <a:t>: Market DB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2400" dirty="0"/>
              <a:t> Table </a:t>
            </a:r>
            <a:r>
              <a:rPr lang="ko-KR" altLang="en-US" sz="2400" dirty="0"/>
              <a:t>구성</a:t>
            </a:r>
            <a:endParaRPr lang="en-US" altLang="ko-KR" sz="2400" dirty="0"/>
          </a:p>
          <a:p>
            <a:r>
              <a:rPr lang="en-US" altLang="ko-KR" sz="2000" dirty="0"/>
              <a:t>     - </a:t>
            </a:r>
            <a:r>
              <a:rPr lang="ko-KR" altLang="en-US" sz="2000" dirty="0"/>
              <a:t>개인고객</a:t>
            </a:r>
            <a:endParaRPr lang="en-US" altLang="ko-KR" sz="2000" dirty="0"/>
          </a:p>
          <a:p>
            <a:r>
              <a:rPr lang="en-US" altLang="ko-KR" sz="2000" dirty="0"/>
              <a:t>     - </a:t>
            </a:r>
            <a:r>
              <a:rPr lang="ko-KR" altLang="en-US" sz="2000" dirty="0"/>
              <a:t>제품정보</a:t>
            </a:r>
            <a:r>
              <a:rPr lang="en-US" altLang="ko-KR" sz="2000" dirty="0"/>
              <a:t> </a:t>
            </a:r>
          </a:p>
          <a:p>
            <a:r>
              <a:rPr lang="en-US" altLang="ko-KR" dirty="0"/>
              <a:t>        • </a:t>
            </a:r>
            <a:r>
              <a:rPr lang="ko-KR" altLang="en-US" dirty="0"/>
              <a:t>제품</a:t>
            </a:r>
            <a:r>
              <a:rPr lang="en-US" altLang="ko-KR" dirty="0" err="1"/>
              <a:t>QnA</a:t>
            </a:r>
            <a:r>
              <a:rPr lang="en-US" altLang="ko-KR" dirty="0"/>
              <a:t> </a:t>
            </a:r>
          </a:p>
          <a:p>
            <a:r>
              <a:rPr lang="ko-KR" altLang="en-US" dirty="0"/>
              <a:t> </a:t>
            </a:r>
            <a:r>
              <a:rPr lang="en-US" altLang="ko-KR" dirty="0"/>
              <a:t>       •  </a:t>
            </a:r>
            <a:r>
              <a:rPr lang="ko-KR" altLang="en-US" dirty="0"/>
              <a:t>제품리뷰</a:t>
            </a:r>
            <a:r>
              <a:rPr lang="en-US" altLang="ko-KR" dirty="0"/>
              <a:t> 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875B3CAA-3A5E-4988-A809-7A5635C9EF99}"/>
              </a:ext>
            </a:extLst>
          </p:cNvPr>
          <p:cNvSpPr txBox="1"/>
          <p:nvPr/>
        </p:nvSpPr>
        <p:spPr>
          <a:xfrm>
            <a:off x="961051" y="703586"/>
            <a:ext cx="247696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spc="-150" dirty="0">
                <a:solidFill>
                  <a:schemeClr val="accent4"/>
                </a:solidFill>
                <a:latin typeface="+mj-ea"/>
                <a:ea typeface="+mj-ea"/>
              </a:rPr>
              <a:t>DB </a:t>
            </a:r>
            <a:r>
              <a:rPr lang="ko-KR" altLang="en-US" sz="3000" spc="-150" dirty="0">
                <a:solidFill>
                  <a:schemeClr val="accent4"/>
                </a:solidFill>
                <a:latin typeface="+mj-ea"/>
                <a:ea typeface="+mj-ea"/>
              </a:rPr>
              <a:t>설계 </a:t>
            </a:r>
            <a:r>
              <a:rPr lang="en-US" altLang="ko-KR" sz="3000" spc="-150" dirty="0">
                <a:solidFill>
                  <a:srgbClr val="FF0000"/>
                </a:solidFill>
                <a:latin typeface="+mj-ea"/>
                <a:ea typeface="+mj-ea"/>
              </a:rPr>
              <a:t>-</a:t>
            </a:r>
            <a:r>
              <a:rPr lang="ko-KR" altLang="en-US" sz="3000" spc="-150" dirty="0">
                <a:solidFill>
                  <a:srgbClr val="FF0000"/>
                </a:solidFill>
                <a:latin typeface="+mj-ea"/>
                <a:ea typeface="+mj-ea"/>
              </a:rPr>
              <a:t>수정</a:t>
            </a:r>
            <a:endParaRPr lang="ko-KR" altLang="en-US" sz="3000" spc="-15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D261ADD7-1980-4DD3-AFA6-B133411E40F4}"/>
              </a:ext>
            </a:extLst>
          </p:cNvPr>
          <p:cNvSpPr txBox="1"/>
          <p:nvPr/>
        </p:nvSpPr>
        <p:spPr>
          <a:xfrm>
            <a:off x="138923" y="703586"/>
            <a:ext cx="8569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accent4"/>
                </a:solidFill>
              </a:rPr>
              <a:t>5.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097DD609-84A1-43C2-8F22-56A1AE7EF70A}"/>
              </a:ext>
            </a:extLst>
          </p:cNvPr>
          <p:cNvSpPr txBox="1"/>
          <p:nvPr/>
        </p:nvSpPr>
        <p:spPr>
          <a:xfrm>
            <a:off x="157472" y="183519"/>
            <a:ext cx="14558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300" dirty="0">
                <a:solidFill>
                  <a:schemeClr val="accent4"/>
                </a:solidFill>
              </a:rPr>
              <a:t>4</a:t>
            </a:r>
            <a:r>
              <a:rPr lang="ko-KR" altLang="en-US" sz="1400" spc="300" dirty="0">
                <a:solidFill>
                  <a:schemeClr val="accent4"/>
                </a:solidFill>
              </a:rPr>
              <a:t>조</a:t>
            </a:r>
            <a:r>
              <a:rPr lang="en-US" altLang="ko-KR" sz="1400" spc="300" dirty="0">
                <a:solidFill>
                  <a:schemeClr val="accent4"/>
                </a:solidFill>
              </a:rPr>
              <a:t> Project</a:t>
            </a:r>
            <a:endParaRPr lang="ko-KR" altLang="en-US" sz="1400" spc="300" dirty="0">
              <a:solidFill>
                <a:schemeClr val="accent4"/>
              </a:solidFill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="" xmlns:a16="http://schemas.microsoft.com/office/drawing/2014/main" id="{C10EE15D-121C-4E9A-97EF-3F6FAF042813}"/>
              </a:ext>
            </a:extLst>
          </p:cNvPr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3402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035C4021-941C-4AC7-BF46-93B3E52AE44A}"/>
              </a:ext>
            </a:extLst>
          </p:cNvPr>
          <p:cNvSpPr txBox="1"/>
          <p:nvPr/>
        </p:nvSpPr>
        <p:spPr>
          <a:xfrm>
            <a:off x="139700" y="1889479"/>
            <a:ext cx="39823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/>
              <a:t>1.  Table </a:t>
            </a:r>
            <a:r>
              <a:rPr lang="ko-KR" altLang="en-US" sz="2000" b="1" dirty="0"/>
              <a:t>명 </a:t>
            </a:r>
            <a:r>
              <a:rPr lang="en-US" altLang="ko-KR" sz="2000" b="1" dirty="0"/>
              <a:t>: member (</a:t>
            </a:r>
            <a:r>
              <a:rPr lang="ko-KR" altLang="en-US" sz="2000" b="1" dirty="0"/>
              <a:t>개인고객</a:t>
            </a:r>
            <a:r>
              <a:rPr lang="en-US" altLang="ko-KR" sz="2000" b="1" dirty="0" smtClean="0"/>
              <a:t>)</a:t>
            </a:r>
            <a:endParaRPr lang="en-US" altLang="ko-KR" sz="2000" b="1" dirty="0"/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BD63C779-C5D0-4D5E-B3EB-B4EEB13BF8C1}"/>
              </a:ext>
            </a:extLst>
          </p:cNvPr>
          <p:cNvSpPr txBox="1"/>
          <p:nvPr/>
        </p:nvSpPr>
        <p:spPr>
          <a:xfrm>
            <a:off x="5878815" y="1889479"/>
            <a:ext cx="48013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/>
              <a:t>2.  Table </a:t>
            </a:r>
            <a:r>
              <a:rPr lang="ko-KR" altLang="en-US" sz="2000" b="1" dirty="0"/>
              <a:t>명 </a:t>
            </a:r>
            <a:r>
              <a:rPr lang="en-US" altLang="ko-KR" sz="2000" b="1" dirty="0"/>
              <a:t>: product (</a:t>
            </a:r>
            <a:r>
              <a:rPr lang="ko-KR" altLang="en-US" sz="2000" b="1" dirty="0"/>
              <a:t>제품정보</a:t>
            </a:r>
            <a:r>
              <a:rPr lang="en-US" altLang="ko-KR" sz="2000" b="1" dirty="0" smtClean="0"/>
              <a:t>)</a:t>
            </a:r>
            <a:r>
              <a:rPr lang="en-US" altLang="ko-KR" dirty="0"/>
              <a:t>	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7B5E3C76-44D2-4BDE-91A9-ABE45F7196DB}"/>
              </a:ext>
            </a:extLst>
          </p:cNvPr>
          <p:cNvSpPr txBox="1"/>
          <p:nvPr/>
        </p:nvSpPr>
        <p:spPr>
          <a:xfrm>
            <a:off x="1341373" y="705594"/>
            <a:ext cx="192321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spc="-150" dirty="0">
                <a:solidFill>
                  <a:schemeClr val="accent4"/>
                </a:solidFill>
                <a:latin typeface="+mj-ea"/>
                <a:ea typeface="+mj-ea"/>
              </a:rPr>
              <a:t>DB</a:t>
            </a:r>
            <a:r>
              <a:rPr lang="ko-KR" altLang="en-US" sz="3000" spc="-150" dirty="0">
                <a:solidFill>
                  <a:schemeClr val="accent4"/>
                </a:solidFill>
                <a:latin typeface="+mj-ea"/>
                <a:ea typeface="+mj-ea"/>
              </a:rPr>
              <a:t>와 </a:t>
            </a:r>
            <a:r>
              <a:rPr lang="en-US" altLang="ko-KR" sz="3000" spc="-150" dirty="0">
                <a:solidFill>
                  <a:schemeClr val="accent4"/>
                </a:solidFill>
                <a:latin typeface="+mj-ea"/>
                <a:ea typeface="+mj-ea"/>
              </a:rPr>
              <a:t>Table</a:t>
            </a:r>
            <a:endParaRPr lang="ko-KR" altLang="en-US" sz="3000" spc="-15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E6983C5B-6801-4BAF-B7D3-4BACF99C9500}"/>
              </a:ext>
            </a:extLst>
          </p:cNvPr>
          <p:cNvSpPr txBox="1"/>
          <p:nvPr/>
        </p:nvSpPr>
        <p:spPr>
          <a:xfrm>
            <a:off x="73605" y="703586"/>
            <a:ext cx="1269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accent4"/>
                </a:solidFill>
              </a:rPr>
              <a:t>5-1.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F31CBF60-7A0C-4041-91C4-6F9C8A195B44}"/>
              </a:ext>
            </a:extLst>
          </p:cNvPr>
          <p:cNvSpPr txBox="1"/>
          <p:nvPr/>
        </p:nvSpPr>
        <p:spPr>
          <a:xfrm>
            <a:off x="157472" y="183519"/>
            <a:ext cx="14558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300" dirty="0">
                <a:solidFill>
                  <a:schemeClr val="accent4"/>
                </a:solidFill>
              </a:rPr>
              <a:t>4</a:t>
            </a:r>
            <a:r>
              <a:rPr lang="ko-KR" altLang="en-US" sz="1400" spc="300" dirty="0">
                <a:solidFill>
                  <a:schemeClr val="accent4"/>
                </a:solidFill>
              </a:rPr>
              <a:t>조</a:t>
            </a:r>
            <a:r>
              <a:rPr lang="en-US" altLang="ko-KR" sz="1400" spc="300" dirty="0">
                <a:solidFill>
                  <a:schemeClr val="accent4"/>
                </a:solidFill>
              </a:rPr>
              <a:t> Project</a:t>
            </a:r>
            <a:endParaRPr lang="ko-KR" altLang="en-US" sz="1400" spc="300" dirty="0">
              <a:solidFill>
                <a:schemeClr val="accent4"/>
              </a:solidFill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="" xmlns:a16="http://schemas.microsoft.com/office/drawing/2014/main" id="{70105625-B67A-4A3B-BBFA-223C308C2EAC}"/>
              </a:ext>
            </a:extLst>
          </p:cNvPr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6137679"/>
              </p:ext>
            </p:extLst>
          </p:nvPr>
        </p:nvGraphicFramePr>
        <p:xfrm>
          <a:off x="440852" y="2629440"/>
          <a:ext cx="3980933" cy="2772000"/>
        </p:xfrm>
        <a:graphic>
          <a:graphicData uri="http://schemas.openxmlformats.org/drawingml/2006/table">
            <a:tbl>
              <a:tblPr/>
              <a:tblGrid>
                <a:gridCol w="1025215"/>
                <a:gridCol w="1415696"/>
                <a:gridCol w="1540022"/>
              </a:tblGrid>
              <a:tr h="252000">
                <a:tc gridSpan="3">
                  <a:txBody>
                    <a:bodyPr/>
                    <a:lstStyle/>
                    <a:p>
                      <a:r>
                        <a:rPr lang="ko-KR" altLang="en-US" sz="1400" dirty="0">
                          <a:solidFill>
                            <a:srgbClr val="FFFFFF"/>
                          </a:solidFill>
                          <a:effectLst/>
                        </a:rPr>
                        <a:t>개인고객</a:t>
                      </a:r>
                      <a:r>
                        <a:rPr lang="en-US" altLang="ko-KR" sz="1400" dirty="0">
                          <a:solidFill>
                            <a:srgbClr val="FFFFFF"/>
                          </a:solidFill>
                          <a:effectLst/>
                        </a:rPr>
                        <a:t>(</a:t>
                      </a:r>
                      <a:r>
                        <a:rPr lang="en-US" sz="1400" dirty="0">
                          <a:solidFill>
                            <a:srgbClr val="FFFFFF"/>
                          </a:solidFill>
                          <a:effectLst/>
                        </a:rPr>
                        <a:t>Member)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343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52000">
                <a:tc>
                  <a:txBody>
                    <a:bodyPr/>
                    <a:lstStyle/>
                    <a:p>
                      <a:r>
                        <a:rPr lang="en-US" sz="1400" dirty="0" err="1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userID</a:t>
                      </a:r>
                      <a:r>
                        <a:rPr lang="en-US" sz="14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(PK)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고객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NVARCHAR2(50)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52000"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password1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비번</a:t>
                      </a:r>
                      <a:r>
                        <a:rPr lang="en-US" altLang="ko-KR" sz="14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NVARCHAR2(50)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</a:tr>
              <a:tr h="252000"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password2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비번</a:t>
                      </a:r>
                      <a:r>
                        <a:rPr lang="en-US" altLang="ko-KR" sz="14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NVARCHAR2(50)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52000">
                <a:tc>
                  <a:txBody>
                    <a:bodyPr/>
                    <a:lstStyle/>
                    <a:p>
                      <a:r>
                        <a:rPr lang="en-US" sz="1400" dirty="0" err="1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userName</a:t>
                      </a:r>
                      <a:endParaRPr lang="en-US" sz="1400" dirty="0"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이름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NVARCHAR2(50)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</a:tr>
              <a:tr h="252000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email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dirty="0" err="1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이메일</a:t>
                      </a:r>
                      <a:endParaRPr lang="ko-KR" altLang="en-US" sz="1400" dirty="0"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NVARCHAR2(50)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52000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phone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핸드폰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NVARCHAR2(50)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</a:tr>
              <a:tr h="252000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addr1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주소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NVARCHAR2(50)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52000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addr2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상세주소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NVARCHAR2(50)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</a:tr>
              <a:tr h="252000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gender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성별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NVARCHAR2(10)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52000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birth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생년월일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NVARCHAR2(50)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4637515"/>
              </p:ext>
            </p:extLst>
          </p:nvPr>
        </p:nvGraphicFramePr>
        <p:xfrm>
          <a:off x="6096000" y="2566910"/>
          <a:ext cx="4695567" cy="3780000"/>
        </p:xfrm>
        <a:graphic>
          <a:graphicData uri="http://schemas.openxmlformats.org/drawingml/2006/table">
            <a:tbl>
              <a:tblPr/>
              <a:tblGrid>
                <a:gridCol w="1565189"/>
                <a:gridCol w="1565189"/>
                <a:gridCol w="1565189"/>
              </a:tblGrid>
              <a:tr h="252000">
                <a:tc gridSpan="3">
                  <a:txBody>
                    <a:bodyPr/>
                    <a:lstStyle/>
                    <a:p>
                      <a:r>
                        <a:rPr lang="ko-KR" altLang="en-US" sz="1400" dirty="0">
                          <a:solidFill>
                            <a:srgbClr val="FFFFFF"/>
                          </a:solidFill>
                          <a:effectLst/>
                        </a:rPr>
                        <a:t>제품정보</a:t>
                      </a:r>
                      <a:r>
                        <a:rPr lang="en-US" altLang="ko-KR" sz="1400" dirty="0">
                          <a:solidFill>
                            <a:srgbClr val="FFFFFF"/>
                          </a:solidFill>
                          <a:effectLst/>
                        </a:rPr>
                        <a:t>(</a:t>
                      </a:r>
                      <a:r>
                        <a:rPr lang="en-US" sz="1400" dirty="0">
                          <a:solidFill>
                            <a:srgbClr val="FFFFFF"/>
                          </a:solidFill>
                          <a:effectLst/>
                        </a:rPr>
                        <a:t>Product)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343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52000">
                <a:tc>
                  <a:txBody>
                    <a:bodyPr/>
                    <a:lstStyle/>
                    <a:p>
                      <a:r>
                        <a:rPr lang="en-US" sz="1400" dirty="0" err="1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pCode</a:t>
                      </a:r>
                      <a:r>
                        <a:rPr lang="en-US" sz="14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(PK)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제품번호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NUMBER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52000">
                <a:tc>
                  <a:txBody>
                    <a:bodyPr/>
                    <a:lstStyle/>
                    <a:p>
                      <a:r>
                        <a:rPr lang="en-US" sz="1400" dirty="0" err="1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psubject</a:t>
                      </a:r>
                      <a:endParaRPr lang="en-US" sz="1400" dirty="0"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제품제목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NVARCHAR2(50)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</a:tr>
              <a:tr h="252000"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category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제품구분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NVARCHAR2(50)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52000"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subcategory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제품서브구분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NVARCHAR2(50)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</a:tr>
              <a:tr h="252000">
                <a:tc>
                  <a:txBody>
                    <a:bodyPr/>
                    <a:lstStyle/>
                    <a:p>
                      <a:r>
                        <a:rPr lang="en-US" sz="1400" dirty="0" err="1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pinfo</a:t>
                      </a:r>
                      <a:endParaRPr lang="en-US" sz="1400" dirty="0"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제품설명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NVARCHAR2(30)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52000"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price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제품가격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NUMBER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</a:tr>
              <a:tr h="252000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unit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단위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NVARCHAR2(50)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52000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origin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원산지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NVARCHAR2(100)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</a:tr>
              <a:tr h="252000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shelfLife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유통기한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NVARCHAR2(50)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52000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pimg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제품이미지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NVARCHAR2(50)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</a:tr>
              <a:tr h="252000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created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작성일자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DATE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52000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amount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수량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NUMBER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</a:tr>
              <a:tr h="252000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sale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할인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NUMBER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52000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salesvolume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판매량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NUMBER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078668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914A6A01-9EB6-46FA-8937-B2E1BBCE145B}"/>
              </a:ext>
            </a:extLst>
          </p:cNvPr>
          <p:cNvSpPr txBox="1"/>
          <p:nvPr/>
        </p:nvSpPr>
        <p:spPr>
          <a:xfrm>
            <a:off x="1341373" y="705594"/>
            <a:ext cx="192321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spc="-150" dirty="0">
                <a:solidFill>
                  <a:schemeClr val="accent4"/>
                </a:solidFill>
                <a:latin typeface="+mj-ea"/>
                <a:ea typeface="+mj-ea"/>
              </a:rPr>
              <a:t>DB</a:t>
            </a:r>
            <a:r>
              <a:rPr lang="ko-KR" altLang="en-US" sz="3000" spc="-150" dirty="0">
                <a:solidFill>
                  <a:schemeClr val="accent4"/>
                </a:solidFill>
                <a:latin typeface="+mj-ea"/>
                <a:ea typeface="+mj-ea"/>
              </a:rPr>
              <a:t>와 </a:t>
            </a:r>
            <a:r>
              <a:rPr lang="en-US" altLang="ko-KR" sz="3000" spc="-150" dirty="0">
                <a:solidFill>
                  <a:schemeClr val="accent4"/>
                </a:solidFill>
                <a:latin typeface="+mj-ea"/>
                <a:ea typeface="+mj-ea"/>
              </a:rPr>
              <a:t>Table</a:t>
            </a:r>
            <a:endParaRPr lang="ko-KR" altLang="en-US" sz="3000" spc="-15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017C5130-FEBF-42F4-BA1E-85EDC342457C}"/>
              </a:ext>
            </a:extLst>
          </p:cNvPr>
          <p:cNvSpPr txBox="1"/>
          <p:nvPr/>
        </p:nvSpPr>
        <p:spPr>
          <a:xfrm>
            <a:off x="73605" y="703586"/>
            <a:ext cx="1269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accent4"/>
                </a:solidFill>
              </a:rPr>
              <a:t>5-1.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13404F28-B697-4EA7-93C8-BC286F04EB1C}"/>
              </a:ext>
            </a:extLst>
          </p:cNvPr>
          <p:cNvSpPr txBox="1"/>
          <p:nvPr/>
        </p:nvSpPr>
        <p:spPr>
          <a:xfrm>
            <a:off x="157472" y="183519"/>
            <a:ext cx="14558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300" dirty="0">
                <a:solidFill>
                  <a:schemeClr val="accent4"/>
                </a:solidFill>
              </a:rPr>
              <a:t>4</a:t>
            </a:r>
            <a:r>
              <a:rPr lang="ko-KR" altLang="en-US" sz="1400" spc="300" dirty="0">
                <a:solidFill>
                  <a:schemeClr val="accent4"/>
                </a:solidFill>
              </a:rPr>
              <a:t>조</a:t>
            </a:r>
            <a:r>
              <a:rPr lang="en-US" altLang="ko-KR" sz="1400" spc="300" dirty="0">
                <a:solidFill>
                  <a:schemeClr val="accent4"/>
                </a:solidFill>
              </a:rPr>
              <a:t> Project</a:t>
            </a:r>
            <a:endParaRPr lang="ko-KR" altLang="en-US" sz="1400" spc="300" dirty="0">
              <a:solidFill>
                <a:schemeClr val="accent4"/>
              </a:solidFill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="" xmlns:a16="http://schemas.microsoft.com/office/drawing/2014/main" id="{45948EF3-9383-485D-8741-03681E177250}"/>
              </a:ext>
            </a:extLst>
          </p:cNvPr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4A69016C-111F-4852-9C15-BAF70EF977D4}"/>
              </a:ext>
            </a:extLst>
          </p:cNvPr>
          <p:cNvSpPr txBox="1"/>
          <p:nvPr/>
        </p:nvSpPr>
        <p:spPr>
          <a:xfrm>
            <a:off x="139700" y="1889479"/>
            <a:ext cx="37419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/>
              <a:t>3</a:t>
            </a:r>
            <a:r>
              <a:rPr lang="en-US" altLang="ko-KR" sz="2000" b="1" dirty="0" smtClean="0"/>
              <a:t>. </a:t>
            </a:r>
            <a:r>
              <a:rPr lang="en-US" altLang="ko-KR" sz="2000" b="1" dirty="0"/>
              <a:t>Table </a:t>
            </a:r>
            <a:r>
              <a:rPr lang="ko-KR" altLang="en-US" sz="2000" b="1" dirty="0"/>
              <a:t>명 </a:t>
            </a:r>
            <a:r>
              <a:rPr lang="en-US" altLang="ko-KR" sz="2000" b="1" dirty="0"/>
              <a:t>: bucket (</a:t>
            </a:r>
            <a:r>
              <a:rPr lang="ko-KR" altLang="en-US" sz="2000" b="1" dirty="0"/>
              <a:t>장바구니</a:t>
            </a:r>
            <a:r>
              <a:rPr lang="en-US" altLang="ko-KR" sz="2000" b="1" dirty="0" smtClean="0"/>
              <a:t>)</a:t>
            </a:r>
            <a:endParaRPr lang="en-US" altLang="ko-KR" sz="2000" b="1" dirty="0"/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B507444F-C071-44B5-BDF4-A9F66C62DF66}"/>
              </a:ext>
            </a:extLst>
          </p:cNvPr>
          <p:cNvSpPr txBox="1"/>
          <p:nvPr/>
        </p:nvSpPr>
        <p:spPr>
          <a:xfrm>
            <a:off x="5816077" y="1889479"/>
            <a:ext cx="29420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/>
              <a:t>4</a:t>
            </a:r>
            <a:r>
              <a:rPr lang="en-US" altLang="ko-KR" sz="2000" b="1" dirty="0" smtClean="0"/>
              <a:t>.  </a:t>
            </a:r>
            <a:r>
              <a:rPr lang="en-US" altLang="ko-KR" sz="2000" b="1" dirty="0"/>
              <a:t>Table </a:t>
            </a:r>
            <a:r>
              <a:rPr lang="ko-KR" altLang="en-US" sz="2000" b="1" dirty="0"/>
              <a:t>명 </a:t>
            </a:r>
            <a:r>
              <a:rPr lang="en-US" altLang="ko-KR" sz="2000" b="1" dirty="0"/>
              <a:t>: </a:t>
            </a:r>
            <a:r>
              <a:rPr lang="en-US" altLang="ko-KR" sz="2000" b="1" dirty="0" err="1" smtClean="0"/>
              <a:t>favorit</a:t>
            </a:r>
            <a:r>
              <a:rPr lang="en-US" altLang="ko-KR" sz="2000" b="1" dirty="0" smtClean="0"/>
              <a:t>(</a:t>
            </a:r>
            <a:r>
              <a:rPr lang="ko-KR" altLang="en-US" sz="2000" b="1" dirty="0" smtClean="0"/>
              <a:t>찜</a:t>
            </a:r>
            <a:r>
              <a:rPr lang="en-US" altLang="ko-KR" sz="2000" b="1" dirty="0" smtClean="0"/>
              <a:t>)</a:t>
            </a:r>
            <a:endParaRPr lang="en-US" altLang="ko-KR" sz="2000" b="1" dirty="0"/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4076785"/>
              </p:ext>
            </p:extLst>
          </p:nvPr>
        </p:nvGraphicFramePr>
        <p:xfrm>
          <a:off x="385012" y="2609641"/>
          <a:ext cx="4235115" cy="2160000"/>
        </p:xfrm>
        <a:graphic>
          <a:graphicData uri="http://schemas.openxmlformats.org/drawingml/2006/table">
            <a:tbl>
              <a:tblPr/>
              <a:tblGrid>
                <a:gridCol w="1411705"/>
                <a:gridCol w="1411705"/>
                <a:gridCol w="1411705"/>
              </a:tblGrid>
              <a:tr h="432000">
                <a:tc gridSpan="3">
                  <a:txBody>
                    <a:bodyPr/>
                    <a:lstStyle/>
                    <a:p>
                      <a:r>
                        <a:rPr lang="ko-KR" altLang="en-US" sz="1400">
                          <a:solidFill>
                            <a:srgbClr val="FFFFFF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장바구니</a:t>
                      </a:r>
                      <a:r>
                        <a:rPr lang="en-US" altLang="ko-KR" sz="1400">
                          <a:solidFill>
                            <a:srgbClr val="FFFFFF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lang="en-US" sz="1400">
                          <a:solidFill>
                            <a:srgbClr val="FFFFFF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bucket)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343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432000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bkNum(PK)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bk</a:t>
                      </a:r>
                      <a:r>
                        <a:rPr lang="ko-KR" alt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번호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NUMBER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32000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userID(FK)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고객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NVARCHAR2(50)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</a:tr>
              <a:tr h="432000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orderCnt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주문수량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NUMBER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32000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pCode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제품번호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NUMBER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6863708"/>
              </p:ext>
            </p:extLst>
          </p:nvPr>
        </p:nvGraphicFramePr>
        <p:xfrm>
          <a:off x="5951621" y="2602422"/>
          <a:ext cx="4459707" cy="1728000"/>
        </p:xfrm>
        <a:graphic>
          <a:graphicData uri="http://schemas.openxmlformats.org/drawingml/2006/table">
            <a:tbl>
              <a:tblPr/>
              <a:tblGrid>
                <a:gridCol w="1486569"/>
                <a:gridCol w="1486569"/>
                <a:gridCol w="1486569"/>
              </a:tblGrid>
              <a:tr h="432000">
                <a:tc gridSpan="3">
                  <a:txBody>
                    <a:bodyPr/>
                    <a:lstStyle/>
                    <a:p>
                      <a:r>
                        <a:rPr lang="ko-KR" altLang="en-US" sz="1400" dirty="0" err="1">
                          <a:solidFill>
                            <a:srgbClr val="FFFFFF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찜목록</a:t>
                      </a:r>
                      <a:r>
                        <a:rPr lang="en-US" altLang="ko-KR" sz="1400" dirty="0">
                          <a:solidFill>
                            <a:srgbClr val="FFFFFF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lang="en-US" sz="1400" dirty="0" err="1">
                          <a:solidFill>
                            <a:srgbClr val="FFFFFF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Favorit</a:t>
                      </a:r>
                      <a:r>
                        <a:rPr lang="en-US" sz="1400" dirty="0">
                          <a:solidFill>
                            <a:srgbClr val="FFFFFF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343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432000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fNum(PK)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찜번호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NUMBER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32000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pCode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제품번호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NUMBER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</a:tr>
              <a:tr h="432000">
                <a:tc>
                  <a:txBody>
                    <a:bodyPr/>
                    <a:lstStyle/>
                    <a:p>
                      <a:r>
                        <a:rPr lang="en-US" sz="1400" dirty="0" err="1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userID</a:t>
                      </a:r>
                      <a:r>
                        <a:rPr lang="en-US" sz="14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(FK)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고객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NVARCHAR2(50)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303919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914A6A01-9EB6-46FA-8937-B2E1BBCE145B}"/>
              </a:ext>
            </a:extLst>
          </p:cNvPr>
          <p:cNvSpPr txBox="1"/>
          <p:nvPr/>
        </p:nvSpPr>
        <p:spPr>
          <a:xfrm>
            <a:off x="1341373" y="705594"/>
            <a:ext cx="192321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spc="-150" dirty="0">
                <a:solidFill>
                  <a:schemeClr val="accent4"/>
                </a:solidFill>
                <a:latin typeface="+mj-ea"/>
                <a:ea typeface="+mj-ea"/>
              </a:rPr>
              <a:t>DB</a:t>
            </a:r>
            <a:r>
              <a:rPr lang="ko-KR" altLang="en-US" sz="3000" spc="-150" dirty="0">
                <a:solidFill>
                  <a:schemeClr val="accent4"/>
                </a:solidFill>
                <a:latin typeface="+mj-ea"/>
                <a:ea typeface="+mj-ea"/>
              </a:rPr>
              <a:t>와 </a:t>
            </a:r>
            <a:r>
              <a:rPr lang="en-US" altLang="ko-KR" sz="3000" spc="-150" dirty="0">
                <a:solidFill>
                  <a:schemeClr val="accent4"/>
                </a:solidFill>
                <a:latin typeface="+mj-ea"/>
                <a:ea typeface="+mj-ea"/>
              </a:rPr>
              <a:t>Table</a:t>
            </a:r>
            <a:endParaRPr lang="ko-KR" altLang="en-US" sz="3000" spc="-15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017C5130-FEBF-42F4-BA1E-85EDC342457C}"/>
              </a:ext>
            </a:extLst>
          </p:cNvPr>
          <p:cNvSpPr txBox="1"/>
          <p:nvPr/>
        </p:nvSpPr>
        <p:spPr>
          <a:xfrm>
            <a:off x="73605" y="703586"/>
            <a:ext cx="1269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accent4"/>
                </a:solidFill>
              </a:rPr>
              <a:t>5-1.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13404F28-B697-4EA7-93C8-BC286F04EB1C}"/>
              </a:ext>
            </a:extLst>
          </p:cNvPr>
          <p:cNvSpPr txBox="1"/>
          <p:nvPr/>
        </p:nvSpPr>
        <p:spPr>
          <a:xfrm>
            <a:off x="157472" y="183519"/>
            <a:ext cx="14558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300" dirty="0">
                <a:solidFill>
                  <a:schemeClr val="accent4"/>
                </a:solidFill>
              </a:rPr>
              <a:t>4</a:t>
            </a:r>
            <a:r>
              <a:rPr lang="ko-KR" altLang="en-US" sz="1400" spc="300" dirty="0">
                <a:solidFill>
                  <a:schemeClr val="accent4"/>
                </a:solidFill>
              </a:rPr>
              <a:t>조</a:t>
            </a:r>
            <a:r>
              <a:rPr lang="en-US" altLang="ko-KR" sz="1400" spc="300" dirty="0">
                <a:solidFill>
                  <a:schemeClr val="accent4"/>
                </a:solidFill>
              </a:rPr>
              <a:t> Project</a:t>
            </a:r>
            <a:endParaRPr lang="ko-KR" altLang="en-US" sz="1400" spc="300" dirty="0">
              <a:solidFill>
                <a:schemeClr val="accent4"/>
              </a:solidFill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="" xmlns:a16="http://schemas.microsoft.com/office/drawing/2014/main" id="{45948EF3-9383-485D-8741-03681E177250}"/>
              </a:ext>
            </a:extLst>
          </p:cNvPr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4A69016C-111F-4852-9C15-BAF70EF977D4}"/>
              </a:ext>
            </a:extLst>
          </p:cNvPr>
          <p:cNvSpPr txBox="1"/>
          <p:nvPr/>
        </p:nvSpPr>
        <p:spPr>
          <a:xfrm>
            <a:off x="139700" y="1889479"/>
            <a:ext cx="32802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/>
              <a:t>5</a:t>
            </a:r>
            <a:r>
              <a:rPr lang="en-US" altLang="ko-KR" sz="2000" b="1" dirty="0" smtClean="0"/>
              <a:t>.  </a:t>
            </a:r>
            <a:r>
              <a:rPr lang="en-US" altLang="ko-KR" sz="2000" b="1" dirty="0"/>
              <a:t>Table </a:t>
            </a:r>
            <a:r>
              <a:rPr lang="ko-KR" altLang="en-US" sz="2000" b="1" dirty="0"/>
              <a:t>명 </a:t>
            </a:r>
            <a:r>
              <a:rPr lang="en-US" altLang="ko-KR" sz="2000" b="1" dirty="0"/>
              <a:t>: orders (</a:t>
            </a:r>
            <a:r>
              <a:rPr lang="ko-KR" altLang="en-US" sz="2000" b="1" dirty="0"/>
              <a:t>주문</a:t>
            </a:r>
            <a:r>
              <a:rPr lang="en-US" altLang="ko-KR" sz="2000" b="1" dirty="0" smtClean="0"/>
              <a:t>)</a:t>
            </a:r>
            <a:endParaRPr lang="en-US" altLang="ko-KR" sz="2000" b="1" dirty="0"/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B507444F-C071-44B5-BDF4-A9F66C62DF66}"/>
              </a:ext>
            </a:extLst>
          </p:cNvPr>
          <p:cNvSpPr txBox="1"/>
          <p:nvPr/>
        </p:nvSpPr>
        <p:spPr>
          <a:xfrm>
            <a:off x="5816077" y="1889479"/>
            <a:ext cx="48239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/>
              <a:t>6</a:t>
            </a:r>
            <a:r>
              <a:rPr lang="en-US" altLang="ko-KR" sz="2000" b="1" dirty="0" smtClean="0"/>
              <a:t>.  </a:t>
            </a:r>
            <a:r>
              <a:rPr lang="en-US" altLang="ko-KR" sz="2000" b="1" dirty="0"/>
              <a:t>Table </a:t>
            </a:r>
            <a:r>
              <a:rPr lang="ko-KR" altLang="en-US" sz="2000" b="1" dirty="0"/>
              <a:t>명 </a:t>
            </a:r>
            <a:r>
              <a:rPr lang="en-US" altLang="ko-KR" sz="2000" b="1" dirty="0"/>
              <a:t>: </a:t>
            </a:r>
            <a:r>
              <a:rPr lang="en-US" altLang="ko-KR" sz="2000" b="1" dirty="0" err="1"/>
              <a:t>ORDER_Detail</a:t>
            </a:r>
            <a:r>
              <a:rPr lang="en-US" altLang="ko-KR" sz="2000" b="1" dirty="0"/>
              <a:t> (</a:t>
            </a:r>
            <a:r>
              <a:rPr lang="ko-KR" altLang="en-US" sz="2000" b="1" dirty="0"/>
              <a:t>주문 상세</a:t>
            </a:r>
            <a:r>
              <a:rPr lang="en-US" altLang="ko-KR" sz="2000" b="1" dirty="0" smtClean="0"/>
              <a:t>)</a:t>
            </a:r>
            <a:endParaRPr lang="en-US" altLang="ko-KR" sz="2000" b="1" dirty="0"/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9758501"/>
              </p:ext>
            </p:extLst>
          </p:nvPr>
        </p:nvGraphicFramePr>
        <p:xfrm>
          <a:off x="304800" y="2558306"/>
          <a:ext cx="4812633" cy="3888000"/>
        </p:xfrm>
        <a:graphic>
          <a:graphicData uri="http://schemas.openxmlformats.org/drawingml/2006/table">
            <a:tbl>
              <a:tblPr/>
              <a:tblGrid>
                <a:gridCol w="1604211"/>
                <a:gridCol w="1604211"/>
                <a:gridCol w="1604211"/>
              </a:tblGrid>
              <a:tr h="432000">
                <a:tc gridSpan="3">
                  <a:txBody>
                    <a:bodyPr/>
                    <a:lstStyle/>
                    <a:p>
                      <a:r>
                        <a:rPr lang="ko-KR" altLang="en-US" sz="1400">
                          <a:solidFill>
                            <a:srgbClr val="FFFFFF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주문</a:t>
                      </a:r>
                      <a:r>
                        <a:rPr lang="en-US" altLang="ko-KR" sz="1400">
                          <a:solidFill>
                            <a:srgbClr val="FFFFFF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lang="en-US" sz="1400">
                          <a:solidFill>
                            <a:srgbClr val="FFFFFF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ORDER)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343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432000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orderNum(PK)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주문번호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NUMBER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32000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userID(FK)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고객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NVARCHAR2(50)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</a:tr>
              <a:tr h="432000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recipient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받는사람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NVARCHAR2(50)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32000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addr1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주소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NVARCHAR2(100)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</a:tr>
              <a:tr h="432000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addr2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상세주소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NVARCHAR2(100)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32000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phoneNum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핸드폰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NVARCHAR2(50)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</a:tr>
              <a:tr h="432000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order_Date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주문날짜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DATE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32000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payment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주문금액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NUMBER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4041297"/>
              </p:ext>
            </p:extLst>
          </p:nvPr>
        </p:nvGraphicFramePr>
        <p:xfrm>
          <a:off x="6096000" y="2568734"/>
          <a:ext cx="4940967" cy="2592000"/>
        </p:xfrm>
        <a:graphic>
          <a:graphicData uri="http://schemas.openxmlformats.org/drawingml/2006/table">
            <a:tbl>
              <a:tblPr/>
              <a:tblGrid>
                <a:gridCol w="1646989"/>
                <a:gridCol w="1646989"/>
                <a:gridCol w="1646989"/>
              </a:tblGrid>
              <a:tr h="432000">
                <a:tc gridSpan="3">
                  <a:txBody>
                    <a:bodyPr/>
                    <a:lstStyle/>
                    <a:p>
                      <a:r>
                        <a:rPr lang="ko-KR" altLang="en-US" sz="1400" dirty="0">
                          <a:solidFill>
                            <a:srgbClr val="FFFFFF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주문 상세</a:t>
                      </a:r>
                      <a:r>
                        <a:rPr lang="en-US" altLang="ko-KR" sz="1400" dirty="0">
                          <a:solidFill>
                            <a:srgbClr val="FFFFFF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lang="en-US" sz="1400" dirty="0" err="1">
                          <a:solidFill>
                            <a:srgbClr val="FFFFFF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OrderDetail</a:t>
                      </a:r>
                      <a:r>
                        <a:rPr lang="en-US" sz="1400" dirty="0">
                          <a:solidFill>
                            <a:srgbClr val="FFFFFF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343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432000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oddtNum(PK)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주문번호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NUMBER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32000">
                <a:tc>
                  <a:txBody>
                    <a:bodyPr/>
                    <a:lstStyle/>
                    <a:p>
                      <a:r>
                        <a:rPr lang="en-US" sz="1400" dirty="0" err="1" smtClean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userID</a:t>
                      </a:r>
                      <a:endParaRPr lang="en-US" sz="1400" dirty="0"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고객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NVARCHAR2(50)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</a:tr>
              <a:tr h="432000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pCode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제품번호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NUMBER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32000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cnt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수량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NUMBER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</a:tr>
              <a:tr h="432000">
                <a:tc>
                  <a:txBody>
                    <a:bodyPr/>
                    <a:lstStyle/>
                    <a:p>
                      <a:r>
                        <a:rPr lang="en-US" sz="1400" dirty="0" err="1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orderNum</a:t>
                      </a:r>
                      <a:r>
                        <a:rPr lang="en-US" sz="14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(FK)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주문번호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NUMBER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40101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914A6A01-9EB6-46FA-8937-B2E1BBCE145B}"/>
              </a:ext>
            </a:extLst>
          </p:cNvPr>
          <p:cNvSpPr txBox="1"/>
          <p:nvPr/>
        </p:nvSpPr>
        <p:spPr>
          <a:xfrm>
            <a:off x="1341373" y="705594"/>
            <a:ext cx="192321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spc="-150" dirty="0">
                <a:solidFill>
                  <a:schemeClr val="accent4"/>
                </a:solidFill>
                <a:latin typeface="+mj-ea"/>
                <a:ea typeface="+mj-ea"/>
              </a:rPr>
              <a:t>DB</a:t>
            </a:r>
            <a:r>
              <a:rPr lang="ko-KR" altLang="en-US" sz="3000" spc="-150" dirty="0">
                <a:solidFill>
                  <a:schemeClr val="accent4"/>
                </a:solidFill>
                <a:latin typeface="+mj-ea"/>
                <a:ea typeface="+mj-ea"/>
              </a:rPr>
              <a:t>와 </a:t>
            </a:r>
            <a:r>
              <a:rPr lang="en-US" altLang="ko-KR" sz="3000" spc="-150" dirty="0">
                <a:solidFill>
                  <a:schemeClr val="accent4"/>
                </a:solidFill>
                <a:latin typeface="+mj-ea"/>
                <a:ea typeface="+mj-ea"/>
              </a:rPr>
              <a:t>Table</a:t>
            </a:r>
            <a:endParaRPr lang="ko-KR" altLang="en-US" sz="3000" spc="-15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017C5130-FEBF-42F4-BA1E-85EDC342457C}"/>
              </a:ext>
            </a:extLst>
          </p:cNvPr>
          <p:cNvSpPr txBox="1"/>
          <p:nvPr/>
        </p:nvSpPr>
        <p:spPr>
          <a:xfrm>
            <a:off x="73605" y="703586"/>
            <a:ext cx="1269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accent4"/>
                </a:solidFill>
              </a:rPr>
              <a:t>5-1.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13404F28-B697-4EA7-93C8-BC286F04EB1C}"/>
              </a:ext>
            </a:extLst>
          </p:cNvPr>
          <p:cNvSpPr txBox="1"/>
          <p:nvPr/>
        </p:nvSpPr>
        <p:spPr>
          <a:xfrm>
            <a:off x="157472" y="183519"/>
            <a:ext cx="14558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300" dirty="0">
                <a:solidFill>
                  <a:schemeClr val="accent4"/>
                </a:solidFill>
              </a:rPr>
              <a:t>4</a:t>
            </a:r>
            <a:r>
              <a:rPr lang="ko-KR" altLang="en-US" sz="1400" spc="300" dirty="0">
                <a:solidFill>
                  <a:schemeClr val="accent4"/>
                </a:solidFill>
              </a:rPr>
              <a:t>조</a:t>
            </a:r>
            <a:r>
              <a:rPr lang="en-US" altLang="ko-KR" sz="1400" spc="300" dirty="0">
                <a:solidFill>
                  <a:schemeClr val="accent4"/>
                </a:solidFill>
              </a:rPr>
              <a:t> Project</a:t>
            </a:r>
            <a:endParaRPr lang="ko-KR" altLang="en-US" sz="1400" spc="300" dirty="0">
              <a:solidFill>
                <a:schemeClr val="accent4"/>
              </a:solidFill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="" xmlns:a16="http://schemas.microsoft.com/office/drawing/2014/main" id="{45948EF3-9383-485D-8741-03681E177250}"/>
              </a:ext>
            </a:extLst>
          </p:cNvPr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4A69016C-111F-4852-9C15-BAF70EF977D4}"/>
              </a:ext>
            </a:extLst>
          </p:cNvPr>
          <p:cNvSpPr txBox="1"/>
          <p:nvPr/>
        </p:nvSpPr>
        <p:spPr>
          <a:xfrm>
            <a:off x="139700" y="1889479"/>
            <a:ext cx="4025654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/>
              <a:t>7. Table </a:t>
            </a:r>
            <a:r>
              <a:rPr lang="ko-KR" altLang="en-US" sz="2000" b="1" dirty="0"/>
              <a:t>명 </a:t>
            </a:r>
            <a:r>
              <a:rPr lang="en-US" altLang="ko-KR" sz="2000" b="1" dirty="0"/>
              <a:t>: </a:t>
            </a:r>
            <a:r>
              <a:rPr lang="en-US" altLang="ko-KR" sz="2000" b="1" dirty="0" err="1"/>
              <a:t>pReview</a:t>
            </a:r>
            <a:r>
              <a:rPr lang="en-US" altLang="ko-KR" sz="2000" b="1" dirty="0"/>
              <a:t> (</a:t>
            </a:r>
            <a:r>
              <a:rPr lang="ko-KR" altLang="en-US" sz="2000" b="1" dirty="0"/>
              <a:t>제품 리뷰</a:t>
            </a:r>
            <a:r>
              <a:rPr lang="en-US" altLang="ko-KR" sz="2000" b="1" dirty="0"/>
              <a:t>)</a:t>
            </a:r>
          </a:p>
          <a:p>
            <a:pPr marL="342900" indent="-342900">
              <a:buAutoNum type="arabicPeriod" startAt="3"/>
            </a:pPr>
            <a:endParaRPr lang="en-US" altLang="ko-KR" dirty="0"/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B507444F-C071-44B5-BDF4-A9F66C62DF66}"/>
              </a:ext>
            </a:extLst>
          </p:cNvPr>
          <p:cNvSpPr txBox="1"/>
          <p:nvPr/>
        </p:nvSpPr>
        <p:spPr>
          <a:xfrm>
            <a:off x="5816077" y="1889479"/>
            <a:ext cx="36697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/>
              <a:t>8</a:t>
            </a:r>
            <a:r>
              <a:rPr lang="en-US" altLang="ko-KR" sz="2000" b="1" dirty="0" smtClean="0"/>
              <a:t>. </a:t>
            </a:r>
            <a:r>
              <a:rPr lang="en-US" altLang="ko-KR" sz="2000" b="1" dirty="0"/>
              <a:t>Table </a:t>
            </a:r>
            <a:r>
              <a:rPr lang="ko-KR" altLang="en-US" sz="2000" b="1" dirty="0"/>
              <a:t>명 </a:t>
            </a:r>
            <a:r>
              <a:rPr lang="en-US" altLang="ko-KR" sz="2000" b="1" dirty="0"/>
              <a:t>: notice (</a:t>
            </a:r>
            <a:r>
              <a:rPr lang="ko-KR" altLang="en-US" sz="2000" b="1" dirty="0"/>
              <a:t>공지사항</a:t>
            </a:r>
            <a:r>
              <a:rPr lang="en-US" altLang="ko-KR" sz="2000" b="1" dirty="0" smtClean="0"/>
              <a:t>)</a:t>
            </a:r>
            <a:endParaRPr lang="en-US" altLang="ko-KR" sz="2000" b="1" dirty="0"/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1588815"/>
              </p:ext>
            </p:extLst>
          </p:nvPr>
        </p:nvGraphicFramePr>
        <p:xfrm>
          <a:off x="286266" y="2558021"/>
          <a:ext cx="4702829" cy="3456000"/>
        </p:xfrm>
        <a:graphic>
          <a:graphicData uri="http://schemas.openxmlformats.org/drawingml/2006/table">
            <a:tbl>
              <a:tblPr/>
              <a:tblGrid>
                <a:gridCol w="1301902"/>
                <a:gridCol w="1507958"/>
                <a:gridCol w="1892969"/>
              </a:tblGrid>
              <a:tr h="432000">
                <a:tc gridSpan="3">
                  <a:txBody>
                    <a:bodyPr/>
                    <a:lstStyle/>
                    <a:p>
                      <a:r>
                        <a:rPr lang="ko-KR" altLang="en-US" sz="1400" dirty="0">
                          <a:solidFill>
                            <a:srgbClr val="FFFFFF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제품리뷰</a:t>
                      </a:r>
                      <a:r>
                        <a:rPr lang="en-US" altLang="ko-KR" sz="1400" dirty="0">
                          <a:solidFill>
                            <a:srgbClr val="FFFFFF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lang="en-US" sz="1400" dirty="0" err="1">
                          <a:solidFill>
                            <a:srgbClr val="FFFFFF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pReview</a:t>
                      </a:r>
                      <a:r>
                        <a:rPr lang="en-US" sz="1400" dirty="0">
                          <a:solidFill>
                            <a:srgbClr val="FFFFFF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343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432000">
                <a:tc>
                  <a:txBody>
                    <a:bodyPr/>
                    <a:lstStyle/>
                    <a:p>
                      <a:r>
                        <a:rPr lang="en-US" sz="1400" dirty="0" err="1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rNum</a:t>
                      </a:r>
                      <a:r>
                        <a:rPr lang="en-US" sz="14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(PK)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리뷰번호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NUMBER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32000"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title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제목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NVARCHAR2(50)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</a:tr>
              <a:tr h="432000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contents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내용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NVARCHAR2(100)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32000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userID(FK)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고객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NVARCHAR2(50)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</a:tr>
              <a:tr h="432000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created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작성일자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DATE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32000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cnt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조회수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NUMBER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</a:tr>
              <a:tr h="432000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pCode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제품번호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NUMBER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3021528"/>
              </p:ext>
            </p:extLst>
          </p:nvPr>
        </p:nvGraphicFramePr>
        <p:xfrm>
          <a:off x="6079959" y="2566587"/>
          <a:ext cx="4973052" cy="3024000"/>
        </p:xfrm>
        <a:graphic>
          <a:graphicData uri="http://schemas.openxmlformats.org/drawingml/2006/table">
            <a:tbl>
              <a:tblPr/>
              <a:tblGrid>
                <a:gridCol w="1657684"/>
                <a:gridCol w="1657684"/>
                <a:gridCol w="1657684"/>
              </a:tblGrid>
              <a:tr h="432000">
                <a:tc gridSpan="3">
                  <a:txBody>
                    <a:bodyPr/>
                    <a:lstStyle/>
                    <a:p>
                      <a:r>
                        <a:rPr lang="ko-KR" altLang="en-US" sz="1400">
                          <a:solidFill>
                            <a:srgbClr val="FFFFFF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공지사항</a:t>
                      </a:r>
                      <a:r>
                        <a:rPr lang="en-US" altLang="ko-KR" sz="1400">
                          <a:solidFill>
                            <a:srgbClr val="FFFFFF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lang="en-US" sz="1400">
                          <a:solidFill>
                            <a:srgbClr val="FFFFFF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notice)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343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432000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ntNum(PK)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공지번호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NUMBER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32000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title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제목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NVARCHAR2(50)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</a:tr>
              <a:tr h="432000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created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작성일자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DATE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32000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cnt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조회수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NUMBER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</a:tr>
              <a:tr h="432000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contents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내용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NVARCHAR2(100)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32000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manager(FK)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고객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NVARCHAR2(50)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53830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07" b="1172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0" y="0"/>
            <a:ext cx="12237082" cy="6858000"/>
          </a:xfrm>
          <a:prstGeom prst="rect">
            <a:avLst/>
          </a:prstGeom>
          <a:solidFill>
            <a:schemeClr val="accent4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타원 2"/>
          <p:cNvSpPr/>
          <p:nvPr/>
        </p:nvSpPr>
        <p:spPr>
          <a:xfrm>
            <a:off x="1093634" y="1667168"/>
            <a:ext cx="388681" cy="388681"/>
          </a:xfrm>
          <a:prstGeom prst="ellipse">
            <a:avLst/>
          </a:prstGeom>
          <a:noFill/>
          <a:ln w="1016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588258" y="1692568"/>
            <a:ext cx="545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001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588258" y="2340163"/>
            <a:ext cx="603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002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133600" y="1692568"/>
            <a:ext cx="1544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50" dirty="0">
                <a:solidFill>
                  <a:schemeClr val="bg1"/>
                </a:solidFill>
              </a:rPr>
              <a:t>팀원 역할 분배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133600" y="2340163"/>
            <a:ext cx="1967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50" dirty="0">
                <a:solidFill>
                  <a:schemeClr val="bg1"/>
                </a:solidFill>
              </a:rPr>
              <a:t>프로젝트 개발 환경</a:t>
            </a:r>
          </a:p>
        </p:txBody>
      </p:sp>
      <p:cxnSp>
        <p:nvCxnSpPr>
          <p:cNvPr id="23" name="직선 연결선 22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타원 23"/>
          <p:cNvSpPr/>
          <p:nvPr/>
        </p:nvSpPr>
        <p:spPr>
          <a:xfrm>
            <a:off x="1093634" y="2340163"/>
            <a:ext cx="388681" cy="388681"/>
          </a:xfrm>
          <a:prstGeom prst="ellipse">
            <a:avLst/>
          </a:prstGeom>
          <a:noFill/>
          <a:ln w="1016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886674" y="588588"/>
            <a:ext cx="1372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CONTENTS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9715499" y="6505575"/>
            <a:ext cx="240642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ACEB077C-CD56-4D03-9AB4-C2B75C2DC76F}"/>
              </a:ext>
            </a:extLst>
          </p:cNvPr>
          <p:cNvSpPr txBox="1"/>
          <p:nvPr/>
        </p:nvSpPr>
        <p:spPr>
          <a:xfrm>
            <a:off x="1588258" y="2993809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003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DC92864A-0D25-4A6F-B57D-644A0E901BDD}"/>
              </a:ext>
            </a:extLst>
          </p:cNvPr>
          <p:cNvSpPr txBox="1"/>
          <p:nvPr/>
        </p:nvSpPr>
        <p:spPr>
          <a:xfrm>
            <a:off x="2133600" y="2993809"/>
            <a:ext cx="1499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50" dirty="0">
                <a:solidFill>
                  <a:schemeClr val="bg1"/>
                </a:solidFill>
              </a:rPr>
              <a:t>프로젝트 일정</a:t>
            </a:r>
          </a:p>
        </p:txBody>
      </p:sp>
      <p:sp>
        <p:nvSpPr>
          <p:cNvPr id="31" name="타원 30">
            <a:extLst>
              <a:ext uri="{FF2B5EF4-FFF2-40B4-BE49-F238E27FC236}">
                <a16:creationId xmlns="" xmlns:a16="http://schemas.microsoft.com/office/drawing/2014/main" id="{8813CBC4-6DE0-4A77-9249-3B138DB27EAD}"/>
              </a:ext>
            </a:extLst>
          </p:cNvPr>
          <p:cNvSpPr/>
          <p:nvPr/>
        </p:nvSpPr>
        <p:spPr>
          <a:xfrm>
            <a:off x="1093634" y="2993809"/>
            <a:ext cx="388681" cy="388681"/>
          </a:xfrm>
          <a:prstGeom prst="ellipse">
            <a:avLst/>
          </a:prstGeom>
          <a:noFill/>
          <a:ln w="1016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704B806B-D8D3-4EC2-A018-F33EB0E6DCD8}"/>
              </a:ext>
            </a:extLst>
          </p:cNvPr>
          <p:cNvSpPr txBox="1"/>
          <p:nvPr/>
        </p:nvSpPr>
        <p:spPr>
          <a:xfrm>
            <a:off x="1588258" y="3644512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004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828D6D03-0D29-4CE1-94B1-E5A95EB5C98D}"/>
              </a:ext>
            </a:extLst>
          </p:cNvPr>
          <p:cNvSpPr txBox="1"/>
          <p:nvPr/>
        </p:nvSpPr>
        <p:spPr>
          <a:xfrm>
            <a:off x="2133600" y="3644512"/>
            <a:ext cx="1499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50" dirty="0">
                <a:solidFill>
                  <a:schemeClr val="bg1"/>
                </a:solidFill>
              </a:rPr>
              <a:t>웹사이트 주제</a:t>
            </a:r>
          </a:p>
        </p:txBody>
      </p:sp>
      <p:sp>
        <p:nvSpPr>
          <p:cNvPr id="34" name="타원 33">
            <a:extLst>
              <a:ext uri="{FF2B5EF4-FFF2-40B4-BE49-F238E27FC236}">
                <a16:creationId xmlns="" xmlns:a16="http://schemas.microsoft.com/office/drawing/2014/main" id="{0BF53F32-5D28-40C9-AA38-D8357E7D0C9C}"/>
              </a:ext>
            </a:extLst>
          </p:cNvPr>
          <p:cNvSpPr/>
          <p:nvPr/>
        </p:nvSpPr>
        <p:spPr>
          <a:xfrm>
            <a:off x="1093634" y="3644512"/>
            <a:ext cx="388681" cy="388681"/>
          </a:xfrm>
          <a:prstGeom prst="ellipse">
            <a:avLst/>
          </a:prstGeom>
          <a:noFill/>
          <a:ln w="1016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="" xmlns:a16="http://schemas.microsoft.com/office/drawing/2014/main" id="{0F015C5C-03C9-4D33-9738-9393146FD9F8}"/>
              </a:ext>
            </a:extLst>
          </p:cNvPr>
          <p:cNvSpPr txBox="1"/>
          <p:nvPr/>
        </p:nvSpPr>
        <p:spPr>
          <a:xfrm>
            <a:off x="1588258" y="4320790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005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900BAE2B-0A16-4CC5-B52D-CD169AF613B5}"/>
              </a:ext>
            </a:extLst>
          </p:cNvPr>
          <p:cNvSpPr txBox="1"/>
          <p:nvPr/>
        </p:nvSpPr>
        <p:spPr>
          <a:xfrm>
            <a:off x="2133600" y="4320790"/>
            <a:ext cx="1620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chemeClr val="bg1"/>
                </a:solidFill>
              </a:rPr>
              <a:t>DB </a:t>
            </a:r>
            <a:r>
              <a:rPr lang="ko-KR" altLang="en-US" spc="-150" dirty="0">
                <a:solidFill>
                  <a:schemeClr val="bg1"/>
                </a:solidFill>
              </a:rPr>
              <a:t>설계와 </a:t>
            </a:r>
            <a:r>
              <a:rPr lang="en-US" altLang="ko-KR" spc="-150" dirty="0">
                <a:solidFill>
                  <a:schemeClr val="bg1"/>
                </a:solidFill>
              </a:rPr>
              <a:t>UML</a:t>
            </a:r>
            <a:endParaRPr lang="ko-KR" altLang="en-US" spc="-150" dirty="0">
              <a:solidFill>
                <a:schemeClr val="bg1"/>
              </a:solidFill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="" xmlns:a16="http://schemas.microsoft.com/office/drawing/2014/main" id="{8380A24C-2D2A-4251-9099-A0002010D6D0}"/>
              </a:ext>
            </a:extLst>
          </p:cNvPr>
          <p:cNvSpPr/>
          <p:nvPr/>
        </p:nvSpPr>
        <p:spPr>
          <a:xfrm>
            <a:off x="1093634" y="4320790"/>
            <a:ext cx="388681" cy="388681"/>
          </a:xfrm>
          <a:prstGeom prst="ellipse">
            <a:avLst/>
          </a:prstGeom>
          <a:noFill/>
          <a:ln w="1016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="" xmlns:a16="http://schemas.microsoft.com/office/drawing/2014/main" id="{06A59E18-A453-4ECE-AF45-195F4046B1C1}"/>
              </a:ext>
            </a:extLst>
          </p:cNvPr>
          <p:cNvSpPr txBox="1"/>
          <p:nvPr/>
        </p:nvSpPr>
        <p:spPr>
          <a:xfrm>
            <a:off x="1588258" y="4990842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006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3E926419-7269-48CF-A31C-D0B7C21592F3}"/>
              </a:ext>
            </a:extLst>
          </p:cNvPr>
          <p:cNvSpPr txBox="1"/>
          <p:nvPr/>
        </p:nvSpPr>
        <p:spPr>
          <a:xfrm>
            <a:off x="2133600" y="4990842"/>
            <a:ext cx="1075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50" dirty="0">
                <a:solidFill>
                  <a:schemeClr val="bg1"/>
                </a:solidFill>
              </a:rPr>
              <a:t>사이트 맵</a:t>
            </a:r>
          </a:p>
        </p:txBody>
      </p:sp>
      <p:sp>
        <p:nvSpPr>
          <p:cNvPr id="40" name="타원 39">
            <a:extLst>
              <a:ext uri="{FF2B5EF4-FFF2-40B4-BE49-F238E27FC236}">
                <a16:creationId xmlns="" xmlns:a16="http://schemas.microsoft.com/office/drawing/2014/main" id="{72D82E79-6566-47DE-AD7F-C00878AF6135}"/>
              </a:ext>
            </a:extLst>
          </p:cNvPr>
          <p:cNvSpPr/>
          <p:nvPr/>
        </p:nvSpPr>
        <p:spPr>
          <a:xfrm>
            <a:off x="1093634" y="4990842"/>
            <a:ext cx="388681" cy="388681"/>
          </a:xfrm>
          <a:prstGeom prst="ellipse">
            <a:avLst/>
          </a:prstGeom>
          <a:noFill/>
          <a:ln w="1016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="" xmlns:a16="http://schemas.microsoft.com/office/drawing/2014/main" id="{F04CC79E-55A5-4F16-B99E-A152B713FAD4}"/>
              </a:ext>
            </a:extLst>
          </p:cNvPr>
          <p:cNvSpPr txBox="1"/>
          <p:nvPr/>
        </p:nvSpPr>
        <p:spPr>
          <a:xfrm>
            <a:off x="1612303" y="5660894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007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="" xmlns:a16="http://schemas.microsoft.com/office/drawing/2014/main" id="{0C2678C7-1EFC-4B7E-896F-398721CF2FE2}"/>
              </a:ext>
            </a:extLst>
          </p:cNvPr>
          <p:cNvSpPr txBox="1"/>
          <p:nvPr/>
        </p:nvSpPr>
        <p:spPr>
          <a:xfrm>
            <a:off x="2157645" y="5660894"/>
            <a:ext cx="1075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50" dirty="0">
                <a:solidFill>
                  <a:schemeClr val="bg1"/>
                </a:solidFill>
              </a:rPr>
              <a:t>화면 구성</a:t>
            </a:r>
          </a:p>
        </p:txBody>
      </p:sp>
      <p:sp>
        <p:nvSpPr>
          <p:cNvPr id="46" name="타원 45">
            <a:extLst>
              <a:ext uri="{FF2B5EF4-FFF2-40B4-BE49-F238E27FC236}">
                <a16:creationId xmlns="" xmlns:a16="http://schemas.microsoft.com/office/drawing/2014/main" id="{80284E8C-E838-4B32-8773-1336DE7F98BF}"/>
              </a:ext>
            </a:extLst>
          </p:cNvPr>
          <p:cNvSpPr/>
          <p:nvPr/>
        </p:nvSpPr>
        <p:spPr>
          <a:xfrm>
            <a:off x="1117679" y="5660894"/>
            <a:ext cx="388681" cy="388681"/>
          </a:xfrm>
          <a:prstGeom prst="ellipse">
            <a:avLst/>
          </a:prstGeom>
          <a:noFill/>
          <a:ln w="1016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92688B21-5091-4525-A389-E9660285C3F9}"/>
              </a:ext>
            </a:extLst>
          </p:cNvPr>
          <p:cNvSpPr txBox="1"/>
          <p:nvPr/>
        </p:nvSpPr>
        <p:spPr>
          <a:xfrm>
            <a:off x="101600" y="158119"/>
            <a:ext cx="14558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300" dirty="0">
                <a:solidFill>
                  <a:schemeClr val="bg1"/>
                </a:solidFill>
              </a:rPr>
              <a:t>4</a:t>
            </a:r>
            <a:r>
              <a:rPr lang="ko-KR" altLang="en-US" sz="1400" spc="300" dirty="0">
                <a:solidFill>
                  <a:schemeClr val="bg1"/>
                </a:solidFill>
              </a:rPr>
              <a:t>조 </a:t>
            </a:r>
            <a:r>
              <a:rPr lang="en-US" altLang="ko-KR" sz="1400" spc="300" dirty="0">
                <a:solidFill>
                  <a:schemeClr val="bg1"/>
                </a:solidFill>
              </a:rPr>
              <a:t>Project</a:t>
            </a:r>
            <a:endParaRPr lang="ko-KR" altLang="en-US" sz="1400" spc="300" dirty="0">
              <a:solidFill>
                <a:schemeClr val="bg1"/>
              </a:solidFill>
            </a:endParaRPr>
          </a:p>
        </p:txBody>
      </p:sp>
      <p:sp>
        <p:nvSpPr>
          <p:cNvPr id="48" name="타원 47"/>
          <p:cNvSpPr/>
          <p:nvPr/>
        </p:nvSpPr>
        <p:spPr>
          <a:xfrm>
            <a:off x="1097750" y="1045196"/>
            <a:ext cx="388681" cy="388681"/>
          </a:xfrm>
          <a:prstGeom prst="ellipse">
            <a:avLst/>
          </a:prstGeom>
          <a:noFill/>
          <a:ln w="1016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/>
          <p:cNvSpPr txBox="1"/>
          <p:nvPr/>
        </p:nvSpPr>
        <p:spPr>
          <a:xfrm>
            <a:off x="1592374" y="1070596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000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2137716" y="1070596"/>
            <a:ext cx="1499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50" dirty="0" smtClean="0">
                <a:solidFill>
                  <a:schemeClr val="bg1"/>
                </a:solidFill>
              </a:rPr>
              <a:t>프로젝트 목적</a:t>
            </a:r>
            <a:endParaRPr lang="ko-KR" altLang="en-US" spc="-15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0109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914A6A01-9EB6-46FA-8937-B2E1BBCE145B}"/>
              </a:ext>
            </a:extLst>
          </p:cNvPr>
          <p:cNvSpPr txBox="1"/>
          <p:nvPr/>
        </p:nvSpPr>
        <p:spPr>
          <a:xfrm>
            <a:off x="1341373" y="705594"/>
            <a:ext cx="192321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spc="-150" dirty="0">
                <a:solidFill>
                  <a:schemeClr val="accent4"/>
                </a:solidFill>
                <a:latin typeface="+mj-ea"/>
                <a:ea typeface="+mj-ea"/>
              </a:rPr>
              <a:t>DB</a:t>
            </a:r>
            <a:r>
              <a:rPr lang="ko-KR" altLang="en-US" sz="3000" spc="-150" dirty="0">
                <a:solidFill>
                  <a:schemeClr val="accent4"/>
                </a:solidFill>
                <a:latin typeface="+mj-ea"/>
                <a:ea typeface="+mj-ea"/>
              </a:rPr>
              <a:t>와 </a:t>
            </a:r>
            <a:r>
              <a:rPr lang="en-US" altLang="ko-KR" sz="3000" spc="-150" dirty="0">
                <a:solidFill>
                  <a:schemeClr val="accent4"/>
                </a:solidFill>
                <a:latin typeface="+mj-ea"/>
                <a:ea typeface="+mj-ea"/>
              </a:rPr>
              <a:t>Table</a:t>
            </a:r>
            <a:endParaRPr lang="ko-KR" altLang="en-US" sz="3000" spc="-15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017C5130-FEBF-42F4-BA1E-85EDC342457C}"/>
              </a:ext>
            </a:extLst>
          </p:cNvPr>
          <p:cNvSpPr txBox="1"/>
          <p:nvPr/>
        </p:nvSpPr>
        <p:spPr>
          <a:xfrm>
            <a:off x="73605" y="703586"/>
            <a:ext cx="1269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accent4"/>
                </a:solidFill>
              </a:rPr>
              <a:t>5-1.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13404F28-B697-4EA7-93C8-BC286F04EB1C}"/>
              </a:ext>
            </a:extLst>
          </p:cNvPr>
          <p:cNvSpPr txBox="1"/>
          <p:nvPr/>
        </p:nvSpPr>
        <p:spPr>
          <a:xfrm>
            <a:off x="157472" y="183519"/>
            <a:ext cx="14558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300" dirty="0">
                <a:solidFill>
                  <a:schemeClr val="accent4"/>
                </a:solidFill>
              </a:rPr>
              <a:t>4</a:t>
            </a:r>
            <a:r>
              <a:rPr lang="ko-KR" altLang="en-US" sz="1400" spc="300" dirty="0">
                <a:solidFill>
                  <a:schemeClr val="accent4"/>
                </a:solidFill>
              </a:rPr>
              <a:t>조</a:t>
            </a:r>
            <a:r>
              <a:rPr lang="en-US" altLang="ko-KR" sz="1400" spc="300" dirty="0">
                <a:solidFill>
                  <a:schemeClr val="accent4"/>
                </a:solidFill>
              </a:rPr>
              <a:t> Project</a:t>
            </a:r>
            <a:endParaRPr lang="ko-KR" altLang="en-US" sz="1400" spc="300" dirty="0">
              <a:solidFill>
                <a:schemeClr val="accent4"/>
              </a:solidFill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="" xmlns:a16="http://schemas.microsoft.com/office/drawing/2014/main" id="{45948EF3-9383-485D-8741-03681E177250}"/>
              </a:ext>
            </a:extLst>
          </p:cNvPr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4A69016C-111F-4852-9C15-BAF70EF977D4}"/>
              </a:ext>
            </a:extLst>
          </p:cNvPr>
          <p:cNvSpPr txBox="1"/>
          <p:nvPr/>
        </p:nvSpPr>
        <p:spPr>
          <a:xfrm>
            <a:off x="139700" y="1889479"/>
            <a:ext cx="34806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/>
              <a:t>9</a:t>
            </a:r>
            <a:r>
              <a:rPr lang="en-US" altLang="ko-KR" sz="2000" b="1" dirty="0" smtClean="0"/>
              <a:t>. </a:t>
            </a:r>
            <a:r>
              <a:rPr lang="en-US" altLang="ko-KR" sz="2000" b="1" dirty="0"/>
              <a:t>Table </a:t>
            </a:r>
            <a:r>
              <a:rPr lang="ko-KR" altLang="en-US" sz="2000" b="1" dirty="0"/>
              <a:t>명 </a:t>
            </a:r>
            <a:r>
              <a:rPr lang="en-US" altLang="ko-KR" sz="2000" b="1" dirty="0"/>
              <a:t>: </a:t>
            </a:r>
            <a:r>
              <a:rPr lang="en-US" altLang="ko-KR" sz="2000" b="1" dirty="0" err="1"/>
              <a:t>qna</a:t>
            </a:r>
            <a:r>
              <a:rPr lang="en-US" altLang="ko-KR" sz="2000" b="1" dirty="0"/>
              <a:t> (</a:t>
            </a:r>
            <a:r>
              <a:rPr lang="ko-KR" altLang="en-US" sz="2000" b="1" dirty="0"/>
              <a:t>제품 </a:t>
            </a:r>
            <a:r>
              <a:rPr lang="en-US" altLang="ko-KR" sz="2000" b="1" dirty="0" err="1"/>
              <a:t>QnA</a:t>
            </a:r>
            <a:r>
              <a:rPr lang="en-US" altLang="ko-KR" sz="2000" b="1" dirty="0" smtClean="0"/>
              <a:t>)</a:t>
            </a:r>
            <a:endParaRPr lang="en-US" altLang="ko-KR" dirty="0"/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B507444F-C071-44B5-BDF4-A9F66C62DF66}"/>
              </a:ext>
            </a:extLst>
          </p:cNvPr>
          <p:cNvSpPr txBox="1"/>
          <p:nvPr/>
        </p:nvSpPr>
        <p:spPr>
          <a:xfrm>
            <a:off x="5816077" y="1889479"/>
            <a:ext cx="48865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/>
              <a:t>10. </a:t>
            </a:r>
            <a:r>
              <a:rPr lang="en-US" altLang="ko-KR" sz="2000" b="1" dirty="0"/>
              <a:t>Table </a:t>
            </a:r>
            <a:r>
              <a:rPr lang="ko-KR" altLang="en-US" sz="2000" b="1" dirty="0"/>
              <a:t>명 </a:t>
            </a:r>
            <a:r>
              <a:rPr lang="en-US" altLang="ko-KR" sz="2000" b="1" dirty="0"/>
              <a:t>: </a:t>
            </a:r>
            <a:r>
              <a:rPr lang="en-US" altLang="ko-KR" sz="2000" b="1" dirty="0" err="1"/>
              <a:t>qnaReply</a:t>
            </a:r>
            <a:r>
              <a:rPr lang="en-US" altLang="ko-KR" sz="2000" b="1" dirty="0"/>
              <a:t> (</a:t>
            </a:r>
            <a:r>
              <a:rPr lang="ko-KR" altLang="en-US" sz="2000" b="1" dirty="0"/>
              <a:t>제품 </a:t>
            </a:r>
            <a:r>
              <a:rPr lang="en-US" altLang="ko-KR" sz="2000" b="1" dirty="0" err="1"/>
              <a:t>QnA</a:t>
            </a:r>
            <a:r>
              <a:rPr lang="en-US" altLang="ko-KR" sz="2000" b="1" dirty="0"/>
              <a:t> </a:t>
            </a:r>
            <a:r>
              <a:rPr lang="ko-KR" altLang="en-US" sz="2000" b="1" dirty="0" err="1"/>
              <a:t>답글</a:t>
            </a:r>
            <a:r>
              <a:rPr lang="en-US" altLang="ko-KR" sz="2000" b="1" dirty="0" smtClean="0"/>
              <a:t>)</a:t>
            </a:r>
            <a:endParaRPr lang="en-US" altLang="ko-KR" dirty="0"/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4608663"/>
              </p:ext>
            </p:extLst>
          </p:nvPr>
        </p:nvGraphicFramePr>
        <p:xfrm>
          <a:off x="329802" y="2486918"/>
          <a:ext cx="4138863" cy="3456000"/>
        </p:xfrm>
        <a:graphic>
          <a:graphicData uri="http://schemas.openxmlformats.org/drawingml/2006/table">
            <a:tbl>
              <a:tblPr/>
              <a:tblGrid>
                <a:gridCol w="1074820"/>
                <a:gridCol w="1251284"/>
                <a:gridCol w="1812759"/>
              </a:tblGrid>
              <a:tr h="432000">
                <a:tc gridSpan="3">
                  <a:txBody>
                    <a:bodyPr/>
                    <a:lstStyle/>
                    <a:p>
                      <a:r>
                        <a:rPr lang="ko-KR" altLang="en-US" sz="1400" dirty="0">
                          <a:solidFill>
                            <a:srgbClr val="FFFFFF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제품</a:t>
                      </a:r>
                      <a:r>
                        <a:rPr lang="en-US" sz="1400" dirty="0">
                          <a:solidFill>
                            <a:srgbClr val="FFFFFF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QNA(</a:t>
                      </a:r>
                      <a:r>
                        <a:rPr lang="en-US" sz="1400" dirty="0" err="1">
                          <a:solidFill>
                            <a:srgbClr val="FFFFFF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QnA</a:t>
                      </a:r>
                      <a:r>
                        <a:rPr lang="en-US" sz="1400" dirty="0">
                          <a:solidFill>
                            <a:srgbClr val="FFFFFF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343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432000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qNum(PK)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질문번호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NUMBER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32000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userID(FK)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고객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NVARCHAR2(50)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</a:tr>
              <a:tr h="432000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qTitle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질문제목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NVARCHAR2(50)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32000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qContents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질문내용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NVARCHAR2(100)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</a:tr>
              <a:tr h="432000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created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작성일자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DATE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32000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rStatus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답변완료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NUMBER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</a:tr>
              <a:tr h="432000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pCode(FK)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제품번호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NUMBER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9389235"/>
              </p:ext>
            </p:extLst>
          </p:nvPr>
        </p:nvGraphicFramePr>
        <p:xfrm>
          <a:off x="6096000" y="2504566"/>
          <a:ext cx="5261811" cy="2592000"/>
        </p:xfrm>
        <a:graphic>
          <a:graphicData uri="http://schemas.openxmlformats.org/drawingml/2006/table">
            <a:tbl>
              <a:tblPr/>
              <a:tblGrid>
                <a:gridCol w="1753937"/>
                <a:gridCol w="1753937"/>
                <a:gridCol w="1753937"/>
              </a:tblGrid>
              <a:tr h="432000">
                <a:tc gridSpan="3">
                  <a:txBody>
                    <a:bodyPr/>
                    <a:lstStyle/>
                    <a:p>
                      <a:r>
                        <a:rPr lang="ko-KR" altLang="en-US" sz="1400" dirty="0">
                          <a:solidFill>
                            <a:srgbClr val="FFFFFF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제품</a:t>
                      </a:r>
                      <a:r>
                        <a:rPr lang="en-US" sz="1400" dirty="0" err="1">
                          <a:solidFill>
                            <a:srgbClr val="FFFFFF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QnA</a:t>
                      </a:r>
                      <a:r>
                        <a:rPr lang="ko-KR" altLang="en-US" sz="1400" dirty="0" err="1">
                          <a:solidFill>
                            <a:srgbClr val="FFFFFF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답글</a:t>
                      </a:r>
                      <a:r>
                        <a:rPr lang="en-US" altLang="ko-KR" sz="1400" dirty="0">
                          <a:solidFill>
                            <a:srgbClr val="FFFFFF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lang="en-US" sz="1400" dirty="0" err="1">
                          <a:solidFill>
                            <a:srgbClr val="FFFFFF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qnaReply</a:t>
                      </a:r>
                      <a:r>
                        <a:rPr lang="en-US" sz="1400" dirty="0">
                          <a:solidFill>
                            <a:srgbClr val="FFFFFF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343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432000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rqNum(PK)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답글번호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NUMBER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32000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qNum(FK)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질문번호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NUMBER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</a:tr>
              <a:tr h="432000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replyText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답글내용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NVARCHAR2(100)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32000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replyer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답변인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NVARCHAR2(50)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</a:tr>
              <a:tr h="432000">
                <a:tc>
                  <a:txBody>
                    <a:bodyPr/>
                    <a:lstStyle/>
                    <a:p>
                      <a:r>
                        <a:rPr lang="en-US" sz="1400" dirty="0" err="1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replyDate</a:t>
                      </a:r>
                      <a:endParaRPr lang="en-US" sz="1400" dirty="0"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작성일자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DATE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23421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914A6A01-9EB6-46FA-8937-B2E1BBCE145B}"/>
              </a:ext>
            </a:extLst>
          </p:cNvPr>
          <p:cNvSpPr txBox="1"/>
          <p:nvPr/>
        </p:nvSpPr>
        <p:spPr>
          <a:xfrm>
            <a:off x="1341373" y="705594"/>
            <a:ext cx="192321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spc="-150" dirty="0">
                <a:solidFill>
                  <a:schemeClr val="accent4"/>
                </a:solidFill>
                <a:latin typeface="+mj-ea"/>
                <a:ea typeface="+mj-ea"/>
              </a:rPr>
              <a:t>DB</a:t>
            </a:r>
            <a:r>
              <a:rPr lang="ko-KR" altLang="en-US" sz="3000" spc="-150" dirty="0">
                <a:solidFill>
                  <a:schemeClr val="accent4"/>
                </a:solidFill>
                <a:latin typeface="+mj-ea"/>
                <a:ea typeface="+mj-ea"/>
              </a:rPr>
              <a:t>와 </a:t>
            </a:r>
            <a:r>
              <a:rPr lang="en-US" altLang="ko-KR" sz="3000" spc="-150" dirty="0">
                <a:solidFill>
                  <a:schemeClr val="accent4"/>
                </a:solidFill>
                <a:latin typeface="+mj-ea"/>
                <a:ea typeface="+mj-ea"/>
              </a:rPr>
              <a:t>Table</a:t>
            </a:r>
            <a:endParaRPr lang="ko-KR" altLang="en-US" sz="3000" spc="-15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017C5130-FEBF-42F4-BA1E-85EDC342457C}"/>
              </a:ext>
            </a:extLst>
          </p:cNvPr>
          <p:cNvSpPr txBox="1"/>
          <p:nvPr/>
        </p:nvSpPr>
        <p:spPr>
          <a:xfrm>
            <a:off x="73605" y="703586"/>
            <a:ext cx="1269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accent4"/>
                </a:solidFill>
              </a:rPr>
              <a:t>5-1.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13404F28-B697-4EA7-93C8-BC286F04EB1C}"/>
              </a:ext>
            </a:extLst>
          </p:cNvPr>
          <p:cNvSpPr txBox="1"/>
          <p:nvPr/>
        </p:nvSpPr>
        <p:spPr>
          <a:xfrm>
            <a:off x="157472" y="183519"/>
            <a:ext cx="14558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300" dirty="0">
                <a:solidFill>
                  <a:schemeClr val="accent4"/>
                </a:solidFill>
              </a:rPr>
              <a:t>4</a:t>
            </a:r>
            <a:r>
              <a:rPr lang="ko-KR" altLang="en-US" sz="1400" spc="300" dirty="0">
                <a:solidFill>
                  <a:schemeClr val="accent4"/>
                </a:solidFill>
              </a:rPr>
              <a:t>조</a:t>
            </a:r>
            <a:r>
              <a:rPr lang="en-US" altLang="ko-KR" sz="1400" spc="300" dirty="0">
                <a:solidFill>
                  <a:schemeClr val="accent4"/>
                </a:solidFill>
              </a:rPr>
              <a:t> Project</a:t>
            </a:r>
            <a:endParaRPr lang="ko-KR" altLang="en-US" sz="1400" spc="300" dirty="0">
              <a:solidFill>
                <a:schemeClr val="accent4"/>
              </a:solidFill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="" xmlns:a16="http://schemas.microsoft.com/office/drawing/2014/main" id="{45948EF3-9383-485D-8741-03681E177250}"/>
              </a:ext>
            </a:extLst>
          </p:cNvPr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4A69016C-111F-4852-9C15-BAF70EF977D4}"/>
              </a:ext>
            </a:extLst>
          </p:cNvPr>
          <p:cNvSpPr txBox="1"/>
          <p:nvPr/>
        </p:nvSpPr>
        <p:spPr>
          <a:xfrm>
            <a:off x="139700" y="1889479"/>
            <a:ext cx="40499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/>
              <a:t>11. </a:t>
            </a:r>
            <a:r>
              <a:rPr lang="en-US" altLang="ko-KR" sz="2000" b="1" dirty="0"/>
              <a:t>Table </a:t>
            </a:r>
            <a:r>
              <a:rPr lang="ko-KR" altLang="en-US" sz="2000" b="1" dirty="0"/>
              <a:t>명 </a:t>
            </a:r>
            <a:r>
              <a:rPr lang="en-US" altLang="ko-KR" sz="2000" b="1" dirty="0"/>
              <a:t>: question (1:1</a:t>
            </a:r>
            <a:r>
              <a:rPr lang="ko-KR" altLang="en-US" sz="2000" b="1" dirty="0"/>
              <a:t> 문의</a:t>
            </a:r>
            <a:r>
              <a:rPr lang="en-US" altLang="ko-KR" sz="2000" b="1" dirty="0" smtClean="0"/>
              <a:t>)</a:t>
            </a:r>
            <a:endParaRPr lang="en-US" altLang="ko-KR" dirty="0"/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B507444F-C071-44B5-BDF4-A9F66C62DF66}"/>
              </a:ext>
            </a:extLst>
          </p:cNvPr>
          <p:cNvSpPr txBox="1"/>
          <p:nvPr/>
        </p:nvSpPr>
        <p:spPr>
          <a:xfrm>
            <a:off x="5816077" y="1889479"/>
            <a:ext cx="44248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/>
              <a:t>12. </a:t>
            </a:r>
            <a:r>
              <a:rPr lang="en-US" altLang="ko-KR" sz="2000" b="1" dirty="0"/>
              <a:t>Table </a:t>
            </a:r>
            <a:r>
              <a:rPr lang="ko-KR" altLang="en-US" sz="2000" b="1" dirty="0"/>
              <a:t>명 </a:t>
            </a:r>
            <a:r>
              <a:rPr lang="en-US" altLang="ko-KR" sz="2000" b="1" dirty="0"/>
              <a:t>: </a:t>
            </a:r>
            <a:r>
              <a:rPr lang="en-US" altLang="ko-KR" sz="2000" b="1" dirty="0" err="1"/>
              <a:t>qReply</a:t>
            </a:r>
            <a:r>
              <a:rPr lang="en-US" altLang="ko-KR" sz="2000" b="1" dirty="0"/>
              <a:t> (1:1 </a:t>
            </a:r>
            <a:r>
              <a:rPr lang="ko-KR" altLang="en-US" sz="2000" b="1" dirty="0"/>
              <a:t>문의 </a:t>
            </a:r>
            <a:r>
              <a:rPr lang="ko-KR" altLang="en-US" sz="2000" b="1" dirty="0" err="1"/>
              <a:t>답글</a:t>
            </a:r>
            <a:r>
              <a:rPr lang="en-US" altLang="ko-KR" sz="2000" b="1" dirty="0" smtClean="0"/>
              <a:t>)</a:t>
            </a:r>
            <a:endParaRPr lang="en-US" altLang="ko-KR" dirty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3258003"/>
              </p:ext>
            </p:extLst>
          </p:nvPr>
        </p:nvGraphicFramePr>
        <p:xfrm>
          <a:off x="6096000" y="2504565"/>
          <a:ext cx="5325978" cy="2592000"/>
        </p:xfrm>
        <a:graphic>
          <a:graphicData uri="http://schemas.openxmlformats.org/drawingml/2006/table">
            <a:tbl>
              <a:tblPr/>
              <a:tblGrid>
                <a:gridCol w="1775326"/>
                <a:gridCol w="1775326"/>
                <a:gridCol w="1775326"/>
              </a:tblGrid>
              <a:tr h="432000">
                <a:tc gridSpan="3">
                  <a:txBody>
                    <a:bodyPr/>
                    <a:lstStyle/>
                    <a:p>
                      <a:r>
                        <a:rPr lang="en-US" altLang="ko-KR" sz="1400" dirty="0">
                          <a:solidFill>
                            <a:srgbClr val="FFFFFF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1:1</a:t>
                      </a:r>
                      <a:r>
                        <a:rPr lang="ko-KR" altLang="en-US" sz="1400" dirty="0">
                          <a:solidFill>
                            <a:srgbClr val="FFFFFF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문의 </a:t>
                      </a:r>
                      <a:r>
                        <a:rPr lang="ko-KR" altLang="en-US" sz="1400" dirty="0" err="1">
                          <a:solidFill>
                            <a:srgbClr val="FFFFFF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답글</a:t>
                      </a:r>
                      <a:r>
                        <a:rPr lang="en-US" altLang="ko-KR" sz="1400" dirty="0">
                          <a:solidFill>
                            <a:srgbClr val="FFFFFF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lang="en-US" sz="1400" dirty="0" err="1">
                          <a:solidFill>
                            <a:srgbClr val="FFFFFF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qReply</a:t>
                      </a:r>
                      <a:r>
                        <a:rPr lang="en-US" sz="1400" dirty="0">
                          <a:solidFill>
                            <a:srgbClr val="FFFFFF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343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432000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rqNum(PK)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답글번호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NUMBER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32000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qNum(FK)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질문번호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NUMBER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</a:tr>
              <a:tr h="432000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replyText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답글내용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NVARCHAR2(100)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32000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replyer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답변인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NVARCHAR2(50)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</a:tr>
              <a:tr h="432000">
                <a:tc>
                  <a:txBody>
                    <a:bodyPr/>
                    <a:lstStyle/>
                    <a:p>
                      <a:r>
                        <a:rPr lang="en-US" sz="1400" dirty="0" err="1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replyDate</a:t>
                      </a:r>
                      <a:endParaRPr lang="en-US" sz="1400" dirty="0"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답변일자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DATE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3640079"/>
              </p:ext>
            </p:extLst>
          </p:nvPr>
        </p:nvGraphicFramePr>
        <p:xfrm>
          <a:off x="335691" y="2486768"/>
          <a:ext cx="4598772" cy="3888000"/>
        </p:xfrm>
        <a:graphic>
          <a:graphicData uri="http://schemas.openxmlformats.org/drawingml/2006/table">
            <a:tbl>
              <a:tblPr/>
              <a:tblGrid>
                <a:gridCol w="1532924"/>
                <a:gridCol w="1532924"/>
                <a:gridCol w="1532924"/>
              </a:tblGrid>
              <a:tr h="432000">
                <a:tc gridSpan="3">
                  <a:txBody>
                    <a:bodyPr/>
                    <a:lstStyle/>
                    <a:p>
                      <a:r>
                        <a:rPr lang="en-US" altLang="ko-KR" sz="1400" dirty="0">
                          <a:solidFill>
                            <a:srgbClr val="FFFFFF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1:1</a:t>
                      </a:r>
                      <a:r>
                        <a:rPr lang="ko-KR" altLang="en-US" sz="1400" dirty="0">
                          <a:solidFill>
                            <a:srgbClr val="FFFFFF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문의</a:t>
                      </a:r>
                      <a:r>
                        <a:rPr lang="en-US" altLang="ko-KR" sz="1400" dirty="0">
                          <a:solidFill>
                            <a:srgbClr val="FFFFFF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lang="en-US" sz="1400" dirty="0">
                          <a:solidFill>
                            <a:srgbClr val="FFFFFF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question)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343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432000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qNum(PK)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질문번호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NUMBER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32000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category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제품구분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NVARCHAR2(30)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</a:tr>
              <a:tr h="432000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title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제목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NVARCHAR2(50)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32000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contents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내용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NVARCHAR2(100)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</a:tr>
              <a:tr h="432000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rStatus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답변완료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NUMBER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32000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created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작성일자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DATE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</a:tr>
              <a:tr h="432000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userID(FK)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고객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NVARCHAR2(50)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32000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imgFiles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첨부파일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NVARCHAR2(50)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02700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914A6A01-9EB6-46FA-8937-B2E1BBCE145B}"/>
              </a:ext>
            </a:extLst>
          </p:cNvPr>
          <p:cNvSpPr txBox="1"/>
          <p:nvPr/>
        </p:nvSpPr>
        <p:spPr>
          <a:xfrm>
            <a:off x="1341373" y="705594"/>
            <a:ext cx="192321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spc="-150" dirty="0">
                <a:solidFill>
                  <a:schemeClr val="accent4"/>
                </a:solidFill>
                <a:latin typeface="+mj-ea"/>
                <a:ea typeface="+mj-ea"/>
              </a:rPr>
              <a:t>DB</a:t>
            </a:r>
            <a:r>
              <a:rPr lang="ko-KR" altLang="en-US" sz="3000" spc="-150" dirty="0">
                <a:solidFill>
                  <a:schemeClr val="accent4"/>
                </a:solidFill>
                <a:latin typeface="+mj-ea"/>
                <a:ea typeface="+mj-ea"/>
              </a:rPr>
              <a:t>와 </a:t>
            </a:r>
            <a:r>
              <a:rPr lang="en-US" altLang="ko-KR" sz="3000" spc="-150" dirty="0">
                <a:solidFill>
                  <a:schemeClr val="accent4"/>
                </a:solidFill>
                <a:latin typeface="+mj-ea"/>
                <a:ea typeface="+mj-ea"/>
              </a:rPr>
              <a:t>Table</a:t>
            </a:r>
            <a:endParaRPr lang="ko-KR" altLang="en-US" sz="3000" spc="-15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017C5130-FEBF-42F4-BA1E-85EDC342457C}"/>
              </a:ext>
            </a:extLst>
          </p:cNvPr>
          <p:cNvSpPr txBox="1"/>
          <p:nvPr/>
        </p:nvSpPr>
        <p:spPr>
          <a:xfrm>
            <a:off x="73605" y="703586"/>
            <a:ext cx="1269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accent4"/>
                </a:solidFill>
              </a:rPr>
              <a:t>5-1.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13404F28-B697-4EA7-93C8-BC286F04EB1C}"/>
              </a:ext>
            </a:extLst>
          </p:cNvPr>
          <p:cNvSpPr txBox="1"/>
          <p:nvPr/>
        </p:nvSpPr>
        <p:spPr>
          <a:xfrm>
            <a:off x="157472" y="183519"/>
            <a:ext cx="14558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300" dirty="0">
                <a:solidFill>
                  <a:schemeClr val="accent4"/>
                </a:solidFill>
              </a:rPr>
              <a:t>4</a:t>
            </a:r>
            <a:r>
              <a:rPr lang="ko-KR" altLang="en-US" sz="1400" spc="300" dirty="0">
                <a:solidFill>
                  <a:schemeClr val="accent4"/>
                </a:solidFill>
              </a:rPr>
              <a:t>조</a:t>
            </a:r>
            <a:r>
              <a:rPr lang="en-US" altLang="ko-KR" sz="1400" spc="300" dirty="0">
                <a:solidFill>
                  <a:schemeClr val="accent4"/>
                </a:solidFill>
              </a:rPr>
              <a:t> Project</a:t>
            </a:r>
            <a:endParaRPr lang="ko-KR" altLang="en-US" sz="1400" spc="300" dirty="0">
              <a:solidFill>
                <a:schemeClr val="accent4"/>
              </a:solidFill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="" xmlns:a16="http://schemas.microsoft.com/office/drawing/2014/main" id="{45948EF3-9383-485D-8741-03681E177250}"/>
              </a:ext>
            </a:extLst>
          </p:cNvPr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4A69016C-111F-4852-9C15-BAF70EF977D4}"/>
              </a:ext>
            </a:extLst>
          </p:cNvPr>
          <p:cNvSpPr txBox="1"/>
          <p:nvPr/>
        </p:nvSpPr>
        <p:spPr>
          <a:xfrm>
            <a:off x="139700" y="1889479"/>
            <a:ext cx="35223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/>
              <a:t>13. </a:t>
            </a:r>
            <a:r>
              <a:rPr lang="en-US" altLang="ko-KR" sz="2000" b="1" dirty="0"/>
              <a:t>Table </a:t>
            </a:r>
            <a:r>
              <a:rPr lang="ko-KR" altLang="en-US" sz="2000" b="1" dirty="0"/>
              <a:t>명 </a:t>
            </a:r>
            <a:r>
              <a:rPr lang="en-US" altLang="ko-KR" sz="2000" b="1" dirty="0"/>
              <a:t>: delivery (</a:t>
            </a:r>
            <a:r>
              <a:rPr lang="ko-KR" altLang="en-US" sz="2000" b="1" dirty="0"/>
              <a:t>배송</a:t>
            </a:r>
            <a:r>
              <a:rPr lang="en-US" altLang="ko-KR" sz="2000" b="1" dirty="0" smtClean="0"/>
              <a:t>)</a:t>
            </a:r>
            <a:endParaRPr lang="en-US" altLang="ko-KR" sz="2000" b="1" dirty="0"/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B507444F-C071-44B5-BDF4-A9F66C62DF66}"/>
              </a:ext>
            </a:extLst>
          </p:cNvPr>
          <p:cNvSpPr txBox="1"/>
          <p:nvPr/>
        </p:nvSpPr>
        <p:spPr>
          <a:xfrm>
            <a:off x="5816077" y="1889479"/>
            <a:ext cx="61352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/>
              <a:t>14</a:t>
            </a:r>
            <a:r>
              <a:rPr lang="en-US" altLang="ko-KR" sz="2000" b="1" dirty="0"/>
              <a:t>. Table </a:t>
            </a:r>
            <a:r>
              <a:rPr lang="ko-KR" altLang="en-US" sz="2000" b="1" dirty="0"/>
              <a:t>명 </a:t>
            </a:r>
            <a:r>
              <a:rPr lang="en-US" altLang="ko-KR" sz="2000" b="1" dirty="0"/>
              <a:t>: </a:t>
            </a:r>
            <a:r>
              <a:rPr lang="en-US" altLang="ko-KR" sz="2000" b="1" dirty="0" err="1"/>
              <a:t>productExplainImg</a:t>
            </a:r>
            <a:r>
              <a:rPr lang="en-US" altLang="ko-KR" sz="2000" b="1" dirty="0"/>
              <a:t> </a:t>
            </a:r>
            <a:r>
              <a:rPr lang="en-US" altLang="ko-KR" sz="2000" b="1" dirty="0" smtClean="0"/>
              <a:t>(</a:t>
            </a:r>
            <a:r>
              <a:rPr lang="ko-KR" altLang="en-US" sz="2000" b="1" dirty="0"/>
              <a:t>상품설명이미지</a:t>
            </a:r>
            <a:r>
              <a:rPr lang="en-US" altLang="ko-KR" sz="2000" b="1" dirty="0" smtClean="0"/>
              <a:t>)</a:t>
            </a:r>
            <a:endParaRPr lang="en-US" altLang="ko-KR" dirty="0"/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1904418"/>
              </p:ext>
            </p:extLst>
          </p:nvPr>
        </p:nvGraphicFramePr>
        <p:xfrm>
          <a:off x="256761" y="2551088"/>
          <a:ext cx="4828587" cy="3456000"/>
        </p:xfrm>
        <a:graphic>
          <a:graphicData uri="http://schemas.openxmlformats.org/drawingml/2006/table">
            <a:tbl>
              <a:tblPr/>
              <a:tblGrid>
                <a:gridCol w="1315365"/>
                <a:gridCol w="1251285"/>
                <a:gridCol w="2261937"/>
              </a:tblGrid>
              <a:tr h="432000">
                <a:tc gridSpan="3">
                  <a:txBody>
                    <a:bodyPr/>
                    <a:lstStyle/>
                    <a:p>
                      <a:r>
                        <a:rPr lang="ko-KR" altLang="en-US" sz="1400">
                          <a:solidFill>
                            <a:srgbClr val="FFFFFF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배송</a:t>
                      </a:r>
                      <a:r>
                        <a:rPr lang="en-US" altLang="ko-KR" sz="1400">
                          <a:solidFill>
                            <a:srgbClr val="FFFFFF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lang="en-US" sz="1400">
                          <a:solidFill>
                            <a:srgbClr val="FFFFFF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delivery)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343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432000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deliNum(PK)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배송번호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NUMBER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32000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addr1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주소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NVARCHAR2(100)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</a:tr>
              <a:tr h="432000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addr2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상세주소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NVARCHAR2(100)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32000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recipient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받는사람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NVARCHAR2(50)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</a:tr>
              <a:tr h="432000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phoneNum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핸드폰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NVARCHAR2(50)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32000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basicAdd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기본주소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NUMBER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</a:tr>
              <a:tr h="432000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userID(FK)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고객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NVARCHAR2(50)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6351703"/>
              </p:ext>
            </p:extLst>
          </p:nvPr>
        </p:nvGraphicFramePr>
        <p:xfrm>
          <a:off x="6096000" y="2538254"/>
          <a:ext cx="5325978" cy="1728000"/>
        </p:xfrm>
        <a:graphic>
          <a:graphicData uri="http://schemas.openxmlformats.org/drawingml/2006/table">
            <a:tbl>
              <a:tblPr/>
              <a:tblGrid>
                <a:gridCol w="1775326"/>
                <a:gridCol w="1775326"/>
                <a:gridCol w="1775326"/>
              </a:tblGrid>
              <a:tr h="432000">
                <a:tc gridSpan="3">
                  <a:txBody>
                    <a:bodyPr/>
                    <a:lstStyle/>
                    <a:p>
                      <a:r>
                        <a:rPr lang="ko-KR" altLang="en-US" sz="1400">
                          <a:solidFill>
                            <a:srgbClr val="FFFFFF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상품설명이미지</a:t>
                      </a:r>
                      <a:r>
                        <a:rPr lang="en-US" altLang="ko-KR" sz="1400">
                          <a:solidFill>
                            <a:srgbClr val="FFFFFF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lang="en-US" sz="1400">
                          <a:solidFill>
                            <a:srgbClr val="FFFFFF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productExplainImg)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343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432000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pCode(FK)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제품번호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NUMBER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32000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subcategory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제품서브구분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NVARCHAR2(50)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</a:tr>
              <a:tr h="432000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explainimg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설명이미지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NVARCHAR2(50)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93650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914A6A01-9EB6-46FA-8937-B2E1BBCE145B}"/>
              </a:ext>
            </a:extLst>
          </p:cNvPr>
          <p:cNvSpPr txBox="1"/>
          <p:nvPr/>
        </p:nvSpPr>
        <p:spPr>
          <a:xfrm>
            <a:off x="1341373" y="705594"/>
            <a:ext cx="192321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spc="-150" dirty="0">
                <a:solidFill>
                  <a:schemeClr val="accent4"/>
                </a:solidFill>
                <a:latin typeface="+mj-ea"/>
                <a:ea typeface="+mj-ea"/>
              </a:rPr>
              <a:t>DB</a:t>
            </a:r>
            <a:r>
              <a:rPr lang="ko-KR" altLang="en-US" sz="3000" spc="-150" dirty="0">
                <a:solidFill>
                  <a:schemeClr val="accent4"/>
                </a:solidFill>
                <a:latin typeface="+mj-ea"/>
                <a:ea typeface="+mj-ea"/>
              </a:rPr>
              <a:t>와 </a:t>
            </a:r>
            <a:r>
              <a:rPr lang="en-US" altLang="ko-KR" sz="3000" spc="-150" dirty="0">
                <a:solidFill>
                  <a:schemeClr val="accent4"/>
                </a:solidFill>
                <a:latin typeface="+mj-ea"/>
                <a:ea typeface="+mj-ea"/>
              </a:rPr>
              <a:t>Table</a:t>
            </a:r>
            <a:endParaRPr lang="ko-KR" altLang="en-US" sz="3000" spc="-15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017C5130-FEBF-42F4-BA1E-85EDC342457C}"/>
              </a:ext>
            </a:extLst>
          </p:cNvPr>
          <p:cNvSpPr txBox="1"/>
          <p:nvPr/>
        </p:nvSpPr>
        <p:spPr>
          <a:xfrm>
            <a:off x="73605" y="703586"/>
            <a:ext cx="1269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accent4"/>
                </a:solidFill>
              </a:rPr>
              <a:t>5-1.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13404F28-B697-4EA7-93C8-BC286F04EB1C}"/>
              </a:ext>
            </a:extLst>
          </p:cNvPr>
          <p:cNvSpPr txBox="1"/>
          <p:nvPr/>
        </p:nvSpPr>
        <p:spPr>
          <a:xfrm>
            <a:off x="157472" y="183519"/>
            <a:ext cx="14558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300" dirty="0">
                <a:solidFill>
                  <a:schemeClr val="accent4"/>
                </a:solidFill>
              </a:rPr>
              <a:t>4</a:t>
            </a:r>
            <a:r>
              <a:rPr lang="ko-KR" altLang="en-US" sz="1400" spc="300" dirty="0">
                <a:solidFill>
                  <a:schemeClr val="accent4"/>
                </a:solidFill>
              </a:rPr>
              <a:t>조</a:t>
            </a:r>
            <a:r>
              <a:rPr lang="en-US" altLang="ko-KR" sz="1400" spc="300" dirty="0">
                <a:solidFill>
                  <a:schemeClr val="accent4"/>
                </a:solidFill>
              </a:rPr>
              <a:t> Project</a:t>
            </a:r>
            <a:endParaRPr lang="ko-KR" altLang="en-US" sz="1400" spc="300" dirty="0">
              <a:solidFill>
                <a:schemeClr val="accent4"/>
              </a:solidFill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="" xmlns:a16="http://schemas.microsoft.com/office/drawing/2014/main" id="{45948EF3-9383-485D-8741-03681E177250}"/>
              </a:ext>
            </a:extLst>
          </p:cNvPr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4A69016C-111F-4852-9C15-BAF70EF977D4}"/>
              </a:ext>
            </a:extLst>
          </p:cNvPr>
          <p:cNvSpPr txBox="1"/>
          <p:nvPr/>
        </p:nvSpPr>
        <p:spPr>
          <a:xfrm>
            <a:off x="139700" y="1889479"/>
            <a:ext cx="59204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/>
              <a:t>15. </a:t>
            </a:r>
            <a:r>
              <a:rPr lang="en-US" altLang="ko-KR" sz="2000" b="1" dirty="0"/>
              <a:t>Table </a:t>
            </a:r>
            <a:r>
              <a:rPr lang="ko-KR" altLang="en-US" sz="2000" b="1" dirty="0"/>
              <a:t>명 </a:t>
            </a:r>
            <a:r>
              <a:rPr lang="en-US" altLang="ko-KR" sz="2000" b="1" dirty="0"/>
              <a:t>: </a:t>
            </a:r>
            <a:r>
              <a:rPr lang="en-US" altLang="ko-KR" sz="2000" b="1" dirty="0" err="1"/>
              <a:t>productDetailImg</a:t>
            </a:r>
            <a:r>
              <a:rPr lang="en-US" altLang="ko-KR" sz="2000" b="1" dirty="0"/>
              <a:t> </a:t>
            </a:r>
            <a:r>
              <a:rPr lang="en-US" altLang="ko-KR" sz="2000" b="1" dirty="0" smtClean="0"/>
              <a:t>(</a:t>
            </a:r>
            <a:r>
              <a:rPr lang="ko-KR" altLang="en-US" sz="2000" b="1" dirty="0"/>
              <a:t>상세정보이미지</a:t>
            </a:r>
            <a:r>
              <a:rPr lang="en-US" altLang="ko-KR" sz="2000" b="1" dirty="0" smtClean="0"/>
              <a:t>)</a:t>
            </a:r>
            <a:endParaRPr lang="en-US" altLang="ko-KR" sz="2000" b="1" dirty="0"/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3769212"/>
              </p:ext>
            </p:extLst>
          </p:nvPr>
        </p:nvGraphicFramePr>
        <p:xfrm>
          <a:off x="340895" y="2442002"/>
          <a:ext cx="7519737" cy="1728000"/>
        </p:xfrm>
        <a:graphic>
          <a:graphicData uri="http://schemas.openxmlformats.org/drawingml/2006/table">
            <a:tbl>
              <a:tblPr/>
              <a:tblGrid>
                <a:gridCol w="2506579"/>
                <a:gridCol w="2506579"/>
                <a:gridCol w="2506579"/>
              </a:tblGrid>
              <a:tr h="432000">
                <a:tc gridSpan="3">
                  <a:txBody>
                    <a:bodyPr/>
                    <a:lstStyle/>
                    <a:p>
                      <a:r>
                        <a:rPr lang="ko-KR" altLang="en-US" sz="1400" dirty="0">
                          <a:solidFill>
                            <a:srgbClr val="FFFFFF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상세정보이미지</a:t>
                      </a:r>
                      <a:r>
                        <a:rPr lang="en-US" altLang="ko-KR" sz="1400" dirty="0">
                          <a:solidFill>
                            <a:srgbClr val="FFFFFF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lang="en-US" altLang="ko-KR" sz="1400" dirty="0" err="1">
                          <a:solidFill>
                            <a:srgbClr val="FFFFFF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productDetailImg</a:t>
                      </a:r>
                      <a:r>
                        <a:rPr lang="en-US" altLang="ko-KR" sz="1400" dirty="0">
                          <a:solidFill>
                            <a:srgbClr val="FFFFFF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343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432000">
                <a:tc>
                  <a:txBody>
                    <a:bodyPr/>
                    <a:lstStyle/>
                    <a:p>
                      <a:r>
                        <a:rPr lang="en-US" sz="1400" dirty="0" err="1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pCode</a:t>
                      </a:r>
                      <a:r>
                        <a:rPr lang="en-US" sz="14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(FK)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제품번호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NUMBER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32000"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subcategory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제품서브구분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NVARCHAR2(50)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</a:tr>
              <a:tr h="432000">
                <a:tc>
                  <a:txBody>
                    <a:bodyPr/>
                    <a:lstStyle/>
                    <a:p>
                      <a:r>
                        <a:rPr lang="en-US" sz="1400" dirty="0" err="1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detailimg</a:t>
                      </a:r>
                      <a:endParaRPr lang="en-US" sz="1400" dirty="0"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상세이미지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NVARCHAR2(50)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97814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7EDA8FB3-42FE-40B5-9E2E-614073DAA9AC}"/>
              </a:ext>
            </a:extLst>
          </p:cNvPr>
          <p:cNvSpPr txBox="1"/>
          <p:nvPr/>
        </p:nvSpPr>
        <p:spPr>
          <a:xfrm>
            <a:off x="1341373" y="705594"/>
            <a:ext cx="83548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spc="-150" dirty="0">
                <a:solidFill>
                  <a:schemeClr val="accent4"/>
                </a:solidFill>
                <a:latin typeface="+mj-ea"/>
                <a:ea typeface="+mj-ea"/>
              </a:rPr>
              <a:t>ERD</a:t>
            </a:r>
            <a:endParaRPr lang="ko-KR" altLang="en-US" sz="3000" spc="-15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4F353D06-7675-4843-AD23-70F55C7D4C51}"/>
              </a:ext>
            </a:extLst>
          </p:cNvPr>
          <p:cNvSpPr txBox="1"/>
          <p:nvPr/>
        </p:nvSpPr>
        <p:spPr>
          <a:xfrm>
            <a:off x="73605" y="703586"/>
            <a:ext cx="1269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accent4"/>
                </a:solidFill>
              </a:rPr>
              <a:t>5-2.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D54C7C7F-C298-4BC5-BAEE-B2DC56EDC37C}"/>
              </a:ext>
            </a:extLst>
          </p:cNvPr>
          <p:cNvSpPr txBox="1"/>
          <p:nvPr/>
        </p:nvSpPr>
        <p:spPr>
          <a:xfrm>
            <a:off x="157472" y="183519"/>
            <a:ext cx="14558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300" dirty="0">
                <a:solidFill>
                  <a:schemeClr val="accent4"/>
                </a:solidFill>
              </a:rPr>
              <a:t>4</a:t>
            </a:r>
            <a:r>
              <a:rPr lang="ko-KR" altLang="en-US" sz="1400" spc="300" dirty="0">
                <a:solidFill>
                  <a:schemeClr val="accent4"/>
                </a:solidFill>
              </a:rPr>
              <a:t>조</a:t>
            </a:r>
            <a:r>
              <a:rPr lang="en-US" altLang="ko-KR" sz="1400" spc="300" dirty="0">
                <a:solidFill>
                  <a:schemeClr val="accent4"/>
                </a:solidFill>
              </a:rPr>
              <a:t> Project</a:t>
            </a:r>
            <a:endParaRPr lang="ko-KR" altLang="en-US" sz="1400" spc="300" dirty="0">
              <a:solidFill>
                <a:schemeClr val="accent4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="" xmlns:a16="http://schemas.microsoft.com/office/drawing/2014/main" id="{0262A3D7-DF87-4AFF-9F45-EB391E58F467}"/>
              </a:ext>
            </a:extLst>
          </p:cNvPr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5676" y="1755586"/>
            <a:ext cx="9964438" cy="47507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47167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ACD62C6D-AEC7-4B0D-90CE-3B6A1769221D}"/>
              </a:ext>
            </a:extLst>
          </p:cNvPr>
          <p:cNvSpPr txBox="1"/>
          <p:nvPr/>
        </p:nvSpPr>
        <p:spPr>
          <a:xfrm>
            <a:off x="157472" y="183519"/>
            <a:ext cx="14558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300" dirty="0">
                <a:solidFill>
                  <a:schemeClr val="accent4"/>
                </a:solidFill>
              </a:rPr>
              <a:t>4</a:t>
            </a:r>
            <a:r>
              <a:rPr lang="ko-KR" altLang="en-US" sz="1400" spc="300" dirty="0">
                <a:solidFill>
                  <a:schemeClr val="accent4"/>
                </a:solidFill>
              </a:rPr>
              <a:t>조</a:t>
            </a:r>
            <a:r>
              <a:rPr lang="en-US" altLang="ko-KR" sz="1400" spc="300" dirty="0">
                <a:solidFill>
                  <a:schemeClr val="accent4"/>
                </a:solidFill>
              </a:rPr>
              <a:t> Project</a:t>
            </a:r>
            <a:endParaRPr lang="ko-KR" altLang="en-US" sz="1400" spc="300" dirty="0">
              <a:solidFill>
                <a:schemeClr val="accent4"/>
              </a:solidFill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="" xmlns:a16="http://schemas.microsoft.com/office/drawing/2014/main" id="{774374A5-C3BF-4832-A63C-6ECB05743617}"/>
              </a:ext>
            </a:extLst>
          </p:cNvPr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9BC4F429-87C1-4F71-832E-A0F73967355A}"/>
              </a:ext>
            </a:extLst>
          </p:cNvPr>
          <p:cNvSpPr txBox="1"/>
          <p:nvPr/>
        </p:nvSpPr>
        <p:spPr>
          <a:xfrm>
            <a:off x="1341373" y="705594"/>
            <a:ext cx="201208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 dirty="0" err="1">
                <a:solidFill>
                  <a:schemeClr val="accent4"/>
                </a:solidFill>
                <a:latin typeface="+mj-ea"/>
                <a:ea typeface="+mj-ea"/>
              </a:rPr>
              <a:t>유스케이스</a:t>
            </a:r>
            <a:endParaRPr lang="ko-KR" altLang="en-US" sz="3000" spc="-15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12D731BA-5F81-4514-B426-7612EBFA31AA}"/>
              </a:ext>
            </a:extLst>
          </p:cNvPr>
          <p:cNvSpPr txBox="1"/>
          <p:nvPr/>
        </p:nvSpPr>
        <p:spPr>
          <a:xfrm>
            <a:off x="73605" y="703586"/>
            <a:ext cx="1269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accent4"/>
                </a:solidFill>
              </a:rPr>
              <a:t>5-3.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13" name="Freeform 19"/>
          <p:cNvSpPr/>
          <p:nvPr/>
        </p:nvSpPr>
        <p:spPr>
          <a:xfrm>
            <a:off x="990769" y="2110310"/>
            <a:ext cx="242993" cy="575226"/>
          </a:xfrm>
          <a:custGeom>
            <a:avLst/>
            <a:gdLst>
              <a:gd name="connsiteX0" fmla="*/ 728026 w 2450507"/>
              <a:gd name="connsiteY0" fmla="*/ 1125059 h 5800959"/>
              <a:gd name="connsiteX1" fmla="*/ 1724714 w 2450507"/>
              <a:gd name="connsiteY1" fmla="*/ 1125059 h 5800959"/>
              <a:gd name="connsiteX2" fmla="*/ 2450506 w 2450507"/>
              <a:gd name="connsiteY2" fmla="*/ 1850851 h 5800959"/>
              <a:gd name="connsiteX3" fmla="*/ 2450506 w 2450507"/>
              <a:gd name="connsiteY3" fmla="*/ 1882105 h 5800959"/>
              <a:gd name="connsiteX4" fmla="*/ 2450507 w 2450507"/>
              <a:gd name="connsiteY4" fmla="*/ 1882115 h 5800959"/>
              <a:gd name="connsiteX5" fmla="*/ 2450506 w 2450507"/>
              <a:gd name="connsiteY5" fmla="*/ 3168826 h 5800959"/>
              <a:gd name="connsiteX6" fmla="*/ 2213690 w 2450507"/>
              <a:gd name="connsiteY6" fmla="*/ 3405642 h 5800959"/>
              <a:gd name="connsiteX7" fmla="*/ 2213691 w 2450507"/>
              <a:gd name="connsiteY7" fmla="*/ 3405641 h 5800959"/>
              <a:gd name="connsiteX8" fmla="*/ 1976875 w 2450507"/>
              <a:gd name="connsiteY8" fmla="*/ 3168825 h 5800959"/>
              <a:gd name="connsiteX9" fmla="*/ 1976875 w 2450507"/>
              <a:gd name="connsiteY9" fmla="*/ 1911559 h 5800959"/>
              <a:gd name="connsiteX10" fmla="*/ 1896214 w 2450507"/>
              <a:gd name="connsiteY10" fmla="*/ 1911559 h 5800959"/>
              <a:gd name="connsiteX11" fmla="*/ 1896214 w 2450507"/>
              <a:gd name="connsiteY11" fmla="*/ 3339560 h 5800959"/>
              <a:gd name="connsiteX12" fmla="*/ 1896214 w 2450507"/>
              <a:gd name="connsiteY12" fmla="*/ 3405641 h 5800959"/>
              <a:gd name="connsiteX13" fmla="*/ 1896214 w 2450507"/>
              <a:gd name="connsiteY13" fmla="*/ 5496394 h 5800959"/>
              <a:gd name="connsiteX14" fmla="*/ 1591649 w 2450507"/>
              <a:gd name="connsiteY14" fmla="*/ 5800959 h 5800959"/>
              <a:gd name="connsiteX15" fmla="*/ 1287084 w 2450507"/>
              <a:gd name="connsiteY15" fmla="*/ 5496394 h 5800959"/>
              <a:gd name="connsiteX16" fmla="*/ 1287084 w 2450507"/>
              <a:gd name="connsiteY16" fmla="*/ 3405641 h 5800959"/>
              <a:gd name="connsiteX17" fmla="*/ 1163422 w 2450507"/>
              <a:gd name="connsiteY17" fmla="*/ 3405641 h 5800959"/>
              <a:gd name="connsiteX18" fmla="*/ 1163422 w 2450507"/>
              <a:gd name="connsiteY18" fmla="*/ 5496394 h 5800959"/>
              <a:gd name="connsiteX19" fmla="*/ 858857 w 2450507"/>
              <a:gd name="connsiteY19" fmla="*/ 5800959 h 5800959"/>
              <a:gd name="connsiteX20" fmla="*/ 554292 w 2450507"/>
              <a:gd name="connsiteY20" fmla="*/ 5496394 h 5800959"/>
              <a:gd name="connsiteX21" fmla="*/ 554292 w 2450507"/>
              <a:gd name="connsiteY21" fmla="*/ 3405641 h 5800959"/>
              <a:gd name="connsiteX22" fmla="*/ 554292 w 2450507"/>
              <a:gd name="connsiteY22" fmla="*/ 3405641 h 5800959"/>
              <a:gd name="connsiteX23" fmla="*/ 554292 w 2450507"/>
              <a:gd name="connsiteY23" fmla="*/ 1911559 h 5800959"/>
              <a:gd name="connsiteX24" fmla="*/ 473632 w 2450507"/>
              <a:gd name="connsiteY24" fmla="*/ 1911559 h 5800959"/>
              <a:gd name="connsiteX25" fmla="*/ 473631 w 2450507"/>
              <a:gd name="connsiteY25" fmla="*/ 3168826 h 5800959"/>
              <a:gd name="connsiteX26" fmla="*/ 236815 w 2450507"/>
              <a:gd name="connsiteY26" fmla="*/ 3405642 h 5800959"/>
              <a:gd name="connsiteX27" fmla="*/ 236816 w 2450507"/>
              <a:gd name="connsiteY27" fmla="*/ 3405641 h 5800959"/>
              <a:gd name="connsiteX28" fmla="*/ 0 w 2450507"/>
              <a:gd name="connsiteY28" fmla="*/ 3168825 h 5800959"/>
              <a:gd name="connsiteX29" fmla="*/ 0 w 2450507"/>
              <a:gd name="connsiteY29" fmla="*/ 1882115 h 5800959"/>
              <a:gd name="connsiteX30" fmla="*/ 2234 w 2450507"/>
              <a:gd name="connsiteY30" fmla="*/ 1859954 h 5800959"/>
              <a:gd name="connsiteX31" fmla="*/ 2234 w 2450507"/>
              <a:gd name="connsiteY31" fmla="*/ 1850851 h 5800959"/>
              <a:gd name="connsiteX32" fmla="*/ 728026 w 2450507"/>
              <a:gd name="connsiteY32" fmla="*/ 1125059 h 5800959"/>
              <a:gd name="connsiteX33" fmla="*/ 1226370 w 2450507"/>
              <a:gd name="connsiteY33" fmla="*/ 0 h 5800959"/>
              <a:gd name="connsiteX34" fmla="*/ 1730426 w 2450507"/>
              <a:gd name="connsiteY34" fmla="*/ 504056 h 5800959"/>
              <a:gd name="connsiteX35" fmla="*/ 1226370 w 2450507"/>
              <a:gd name="connsiteY35" fmla="*/ 1008112 h 5800959"/>
              <a:gd name="connsiteX36" fmla="*/ 722314 w 2450507"/>
              <a:gd name="connsiteY36" fmla="*/ 504056 h 5800959"/>
              <a:gd name="connsiteX37" fmla="*/ 1226370 w 2450507"/>
              <a:gd name="connsiteY37" fmla="*/ 0 h 58009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2450507" h="5800959">
                <a:moveTo>
                  <a:pt x="728026" y="1125059"/>
                </a:moveTo>
                <a:lnTo>
                  <a:pt x="1724714" y="1125059"/>
                </a:lnTo>
                <a:cubicBezTo>
                  <a:pt x="2125558" y="1125059"/>
                  <a:pt x="2450506" y="1450007"/>
                  <a:pt x="2450506" y="1850851"/>
                </a:cubicBezTo>
                <a:lnTo>
                  <a:pt x="2450506" y="1882105"/>
                </a:lnTo>
                <a:lnTo>
                  <a:pt x="2450507" y="1882115"/>
                </a:lnTo>
                <a:cubicBezTo>
                  <a:pt x="2450507" y="2311019"/>
                  <a:pt x="2450506" y="2739922"/>
                  <a:pt x="2450506" y="3168826"/>
                </a:cubicBezTo>
                <a:cubicBezTo>
                  <a:pt x="2450506" y="3299616"/>
                  <a:pt x="2344480" y="3405642"/>
                  <a:pt x="2213690" y="3405642"/>
                </a:cubicBezTo>
                <a:lnTo>
                  <a:pt x="2213691" y="3405641"/>
                </a:lnTo>
                <a:cubicBezTo>
                  <a:pt x="2082901" y="3405641"/>
                  <a:pt x="1976875" y="3299615"/>
                  <a:pt x="1976875" y="3168825"/>
                </a:cubicBezTo>
                <a:lnTo>
                  <a:pt x="1976875" y="1911559"/>
                </a:lnTo>
                <a:lnTo>
                  <a:pt x="1896214" y="1911559"/>
                </a:lnTo>
                <a:lnTo>
                  <a:pt x="1896214" y="3339560"/>
                </a:lnTo>
                <a:lnTo>
                  <a:pt x="1896214" y="3405641"/>
                </a:lnTo>
                <a:lnTo>
                  <a:pt x="1896214" y="5496394"/>
                </a:lnTo>
                <a:cubicBezTo>
                  <a:pt x="1896214" y="5664601"/>
                  <a:pt x="1759856" y="5800959"/>
                  <a:pt x="1591649" y="5800959"/>
                </a:cubicBezTo>
                <a:cubicBezTo>
                  <a:pt x="1423442" y="5800959"/>
                  <a:pt x="1287084" y="5664601"/>
                  <a:pt x="1287084" y="5496394"/>
                </a:cubicBezTo>
                <a:lnTo>
                  <a:pt x="1287084" y="3405641"/>
                </a:lnTo>
                <a:lnTo>
                  <a:pt x="1163422" y="3405641"/>
                </a:lnTo>
                <a:lnTo>
                  <a:pt x="1163422" y="5496394"/>
                </a:lnTo>
                <a:cubicBezTo>
                  <a:pt x="1163422" y="5664601"/>
                  <a:pt x="1027064" y="5800959"/>
                  <a:pt x="858857" y="5800959"/>
                </a:cubicBezTo>
                <a:cubicBezTo>
                  <a:pt x="690650" y="5800959"/>
                  <a:pt x="554292" y="5664601"/>
                  <a:pt x="554292" y="5496394"/>
                </a:cubicBezTo>
                <a:lnTo>
                  <a:pt x="554292" y="3405641"/>
                </a:lnTo>
                <a:lnTo>
                  <a:pt x="554292" y="3405641"/>
                </a:lnTo>
                <a:lnTo>
                  <a:pt x="554292" y="1911559"/>
                </a:lnTo>
                <a:lnTo>
                  <a:pt x="473632" y="1911559"/>
                </a:lnTo>
                <a:lnTo>
                  <a:pt x="473631" y="3168826"/>
                </a:lnTo>
                <a:cubicBezTo>
                  <a:pt x="473631" y="3299616"/>
                  <a:pt x="367605" y="3405642"/>
                  <a:pt x="236815" y="3405642"/>
                </a:cubicBezTo>
                <a:lnTo>
                  <a:pt x="236816" y="3405641"/>
                </a:lnTo>
                <a:cubicBezTo>
                  <a:pt x="106026" y="3405641"/>
                  <a:pt x="0" y="3299615"/>
                  <a:pt x="0" y="3168825"/>
                </a:cubicBezTo>
                <a:lnTo>
                  <a:pt x="0" y="1882115"/>
                </a:lnTo>
                <a:lnTo>
                  <a:pt x="2234" y="1859954"/>
                </a:lnTo>
                <a:lnTo>
                  <a:pt x="2234" y="1850851"/>
                </a:lnTo>
                <a:cubicBezTo>
                  <a:pt x="2234" y="1450007"/>
                  <a:pt x="327182" y="1125059"/>
                  <a:pt x="728026" y="1125059"/>
                </a:cubicBezTo>
                <a:close/>
                <a:moveTo>
                  <a:pt x="1226370" y="0"/>
                </a:moveTo>
                <a:cubicBezTo>
                  <a:pt x="1504752" y="0"/>
                  <a:pt x="1730426" y="225674"/>
                  <a:pt x="1730426" y="504056"/>
                </a:cubicBezTo>
                <a:cubicBezTo>
                  <a:pt x="1730426" y="782438"/>
                  <a:pt x="1504752" y="1008112"/>
                  <a:pt x="1226370" y="1008112"/>
                </a:cubicBezTo>
                <a:cubicBezTo>
                  <a:pt x="947988" y="1008112"/>
                  <a:pt x="722314" y="782438"/>
                  <a:pt x="722314" y="504056"/>
                </a:cubicBezTo>
                <a:cubicBezTo>
                  <a:pt x="722314" y="225674"/>
                  <a:pt x="947988" y="0"/>
                  <a:pt x="1226370" y="0"/>
                </a:cubicBez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4" name="Freeform 19"/>
          <p:cNvSpPr/>
          <p:nvPr/>
        </p:nvSpPr>
        <p:spPr>
          <a:xfrm>
            <a:off x="990769" y="4453975"/>
            <a:ext cx="242993" cy="575226"/>
          </a:xfrm>
          <a:custGeom>
            <a:avLst/>
            <a:gdLst>
              <a:gd name="connsiteX0" fmla="*/ 728026 w 2450507"/>
              <a:gd name="connsiteY0" fmla="*/ 1125059 h 5800959"/>
              <a:gd name="connsiteX1" fmla="*/ 1724714 w 2450507"/>
              <a:gd name="connsiteY1" fmla="*/ 1125059 h 5800959"/>
              <a:gd name="connsiteX2" fmla="*/ 2450506 w 2450507"/>
              <a:gd name="connsiteY2" fmla="*/ 1850851 h 5800959"/>
              <a:gd name="connsiteX3" fmla="*/ 2450506 w 2450507"/>
              <a:gd name="connsiteY3" fmla="*/ 1882105 h 5800959"/>
              <a:gd name="connsiteX4" fmla="*/ 2450507 w 2450507"/>
              <a:gd name="connsiteY4" fmla="*/ 1882115 h 5800959"/>
              <a:gd name="connsiteX5" fmla="*/ 2450506 w 2450507"/>
              <a:gd name="connsiteY5" fmla="*/ 3168826 h 5800959"/>
              <a:gd name="connsiteX6" fmla="*/ 2213690 w 2450507"/>
              <a:gd name="connsiteY6" fmla="*/ 3405642 h 5800959"/>
              <a:gd name="connsiteX7" fmla="*/ 2213691 w 2450507"/>
              <a:gd name="connsiteY7" fmla="*/ 3405641 h 5800959"/>
              <a:gd name="connsiteX8" fmla="*/ 1976875 w 2450507"/>
              <a:gd name="connsiteY8" fmla="*/ 3168825 h 5800959"/>
              <a:gd name="connsiteX9" fmla="*/ 1976875 w 2450507"/>
              <a:gd name="connsiteY9" fmla="*/ 1911559 h 5800959"/>
              <a:gd name="connsiteX10" fmla="*/ 1896214 w 2450507"/>
              <a:gd name="connsiteY10" fmla="*/ 1911559 h 5800959"/>
              <a:gd name="connsiteX11" fmla="*/ 1896214 w 2450507"/>
              <a:gd name="connsiteY11" fmla="*/ 3339560 h 5800959"/>
              <a:gd name="connsiteX12" fmla="*/ 1896214 w 2450507"/>
              <a:gd name="connsiteY12" fmla="*/ 3405641 h 5800959"/>
              <a:gd name="connsiteX13" fmla="*/ 1896214 w 2450507"/>
              <a:gd name="connsiteY13" fmla="*/ 5496394 h 5800959"/>
              <a:gd name="connsiteX14" fmla="*/ 1591649 w 2450507"/>
              <a:gd name="connsiteY14" fmla="*/ 5800959 h 5800959"/>
              <a:gd name="connsiteX15" fmla="*/ 1287084 w 2450507"/>
              <a:gd name="connsiteY15" fmla="*/ 5496394 h 5800959"/>
              <a:gd name="connsiteX16" fmla="*/ 1287084 w 2450507"/>
              <a:gd name="connsiteY16" fmla="*/ 3405641 h 5800959"/>
              <a:gd name="connsiteX17" fmla="*/ 1163422 w 2450507"/>
              <a:gd name="connsiteY17" fmla="*/ 3405641 h 5800959"/>
              <a:gd name="connsiteX18" fmla="*/ 1163422 w 2450507"/>
              <a:gd name="connsiteY18" fmla="*/ 5496394 h 5800959"/>
              <a:gd name="connsiteX19" fmla="*/ 858857 w 2450507"/>
              <a:gd name="connsiteY19" fmla="*/ 5800959 h 5800959"/>
              <a:gd name="connsiteX20" fmla="*/ 554292 w 2450507"/>
              <a:gd name="connsiteY20" fmla="*/ 5496394 h 5800959"/>
              <a:gd name="connsiteX21" fmla="*/ 554292 w 2450507"/>
              <a:gd name="connsiteY21" fmla="*/ 3405641 h 5800959"/>
              <a:gd name="connsiteX22" fmla="*/ 554292 w 2450507"/>
              <a:gd name="connsiteY22" fmla="*/ 3405641 h 5800959"/>
              <a:gd name="connsiteX23" fmla="*/ 554292 w 2450507"/>
              <a:gd name="connsiteY23" fmla="*/ 1911559 h 5800959"/>
              <a:gd name="connsiteX24" fmla="*/ 473632 w 2450507"/>
              <a:gd name="connsiteY24" fmla="*/ 1911559 h 5800959"/>
              <a:gd name="connsiteX25" fmla="*/ 473631 w 2450507"/>
              <a:gd name="connsiteY25" fmla="*/ 3168826 h 5800959"/>
              <a:gd name="connsiteX26" fmla="*/ 236815 w 2450507"/>
              <a:gd name="connsiteY26" fmla="*/ 3405642 h 5800959"/>
              <a:gd name="connsiteX27" fmla="*/ 236816 w 2450507"/>
              <a:gd name="connsiteY27" fmla="*/ 3405641 h 5800959"/>
              <a:gd name="connsiteX28" fmla="*/ 0 w 2450507"/>
              <a:gd name="connsiteY28" fmla="*/ 3168825 h 5800959"/>
              <a:gd name="connsiteX29" fmla="*/ 0 w 2450507"/>
              <a:gd name="connsiteY29" fmla="*/ 1882115 h 5800959"/>
              <a:gd name="connsiteX30" fmla="*/ 2234 w 2450507"/>
              <a:gd name="connsiteY30" fmla="*/ 1859954 h 5800959"/>
              <a:gd name="connsiteX31" fmla="*/ 2234 w 2450507"/>
              <a:gd name="connsiteY31" fmla="*/ 1850851 h 5800959"/>
              <a:gd name="connsiteX32" fmla="*/ 728026 w 2450507"/>
              <a:gd name="connsiteY32" fmla="*/ 1125059 h 5800959"/>
              <a:gd name="connsiteX33" fmla="*/ 1226370 w 2450507"/>
              <a:gd name="connsiteY33" fmla="*/ 0 h 5800959"/>
              <a:gd name="connsiteX34" fmla="*/ 1730426 w 2450507"/>
              <a:gd name="connsiteY34" fmla="*/ 504056 h 5800959"/>
              <a:gd name="connsiteX35" fmla="*/ 1226370 w 2450507"/>
              <a:gd name="connsiteY35" fmla="*/ 1008112 h 5800959"/>
              <a:gd name="connsiteX36" fmla="*/ 722314 w 2450507"/>
              <a:gd name="connsiteY36" fmla="*/ 504056 h 5800959"/>
              <a:gd name="connsiteX37" fmla="*/ 1226370 w 2450507"/>
              <a:gd name="connsiteY37" fmla="*/ 0 h 58009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2450507" h="5800959">
                <a:moveTo>
                  <a:pt x="728026" y="1125059"/>
                </a:moveTo>
                <a:lnTo>
                  <a:pt x="1724714" y="1125059"/>
                </a:lnTo>
                <a:cubicBezTo>
                  <a:pt x="2125558" y="1125059"/>
                  <a:pt x="2450506" y="1450007"/>
                  <a:pt x="2450506" y="1850851"/>
                </a:cubicBezTo>
                <a:lnTo>
                  <a:pt x="2450506" y="1882105"/>
                </a:lnTo>
                <a:lnTo>
                  <a:pt x="2450507" y="1882115"/>
                </a:lnTo>
                <a:cubicBezTo>
                  <a:pt x="2450507" y="2311019"/>
                  <a:pt x="2450506" y="2739922"/>
                  <a:pt x="2450506" y="3168826"/>
                </a:cubicBezTo>
                <a:cubicBezTo>
                  <a:pt x="2450506" y="3299616"/>
                  <a:pt x="2344480" y="3405642"/>
                  <a:pt x="2213690" y="3405642"/>
                </a:cubicBezTo>
                <a:lnTo>
                  <a:pt x="2213691" y="3405641"/>
                </a:lnTo>
                <a:cubicBezTo>
                  <a:pt x="2082901" y="3405641"/>
                  <a:pt x="1976875" y="3299615"/>
                  <a:pt x="1976875" y="3168825"/>
                </a:cubicBezTo>
                <a:lnTo>
                  <a:pt x="1976875" y="1911559"/>
                </a:lnTo>
                <a:lnTo>
                  <a:pt x="1896214" y="1911559"/>
                </a:lnTo>
                <a:lnTo>
                  <a:pt x="1896214" y="3339560"/>
                </a:lnTo>
                <a:lnTo>
                  <a:pt x="1896214" y="3405641"/>
                </a:lnTo>
                <a:lnTo>
                  <a:pt x="1896214" y="5496394"/>
                </a:lnTo>
                <a:cubicBezTo>
                  <a:pt x="1896214" y="5664601"/>
                  <a:pt x="1759856" y="5800959"/>
                  <a:pt x="1591649" y="5800959"/>
                </a:cubicBezTo>
                <a:cubicBezTo>
                  <a:pt x="1423442" y="5800959"/>
                  <a:pt x="1287084" y="5664601"/>
                  <a:pt x="1287084" y="5496394"/>
                </a:cubicBezTo>
                <a:lnTo>
                  <a:pt x="1287084" y="3405641"/>
                </a:lnTo>
                <a:lnTo>
                  <a:pt x="1163422" y="3405641"/>
                </a:lnTo>
                <a:lnTo>
                  <a:pt x="1163422" y="5496394"/>
                </a:lnTo>
                <a:cubicBezTo>
                  <a:pt x="1163422" y="5664601"/>
                  <a:pt x="1027064" y="5800959"/>
                  <a:pt x="858857" y="5800959"/>
                </a:cubicBezTo>
                <a:cubicBezTo>
                  <a:pt x="690650" y="5800959"/>
                  <a:pt x="554292" y="5664601"/>
                  <a:pt x="554292" y="5496394"/>
                </a:cubicBezTo>
                <a:lnTo>
                  <a:pt x="554292" y="3405641"/>
                </a:lnTo>
                <a:lnTo>
                  <a:pt x="554292" y="3405641"/>
                </a:lnTo>
                <a:lnTo>
                  <a:pt x="554292" y="1911559"/>
                </a:lnTo>
                <a:lnTo>
                  <a:pt x="473632" y="1911559"/>
                </a:lnTo>
                <a:lnTo>
                  <a:pt x="473631" y="3168826"/>
                </a:lnTo>
                <a:cubicBezTo>
                  <a:pt x="473631" y="3299616"/>
                  <a:pt x="367605" y="3405642"/>
                  <a:pt x="236815" y="3405642"/>
                </a:cubicBezTo>
                <a:lnTo>
                  <a:pt x="236816" y="3405641"/>
                </a:lnTo>
                <a:cubicBezTo>
                  <a:pt x="106026" y="3405641"/>
                  <a:pt x="0" y="3299615"/>
                  <a:pt x="0" y="3168825"/>
                </a:cubicBezTo>
                <a:lnTo>
                  <a:pt x="0" y="1882115"/>
                </a:lnTo>
                <a:lnTo>
                  <a:pt x="2234" y="1859954"/>
                </a:lnTo>
                <a:lnTo>
                  <a:pt x="2234" y="1850851"/>
                </a:lnTo>
                <a:cubicBezTo>
                  <a:pt x="2234" y="1450007"/>
                  <a:pt x="327182" y="1125059"/>
                  <a:pt x="728026" y="1125059"/>
                </a:cubicBezTo>
                <a:close/>
                <a:moveTo>
                  <a:pt x="1226370" y="0"/>
                </a:moveTo>
                <a:cubicBezTo>
                  <a:pt x="1504752" y="0"/>
                  <a:pt x="1730426" y="225674"/>
                  <a:pt x="1730426" y="504056"/>
                </a:cubicBezTo>
                <a:cubicBezTo>
                  <a:pt x="1730426" y="782438"/>
                  <a:pt x="1504752" y="1008112"/>
                  <a:pt x="1226370" y="1008112"/>
                </a:cubicBezTo>
                <a:cubicBezTo>
                  <a:pt x="947988" y="1008112"/>
                  <a:pt x="722314" y="782438"/>
                  <a:pt x="722314" y="504056"/>
                </a:cubicBezTo>
                <a:cubicBezTo>
                  <a:pt x="722314" y="225674"/>
                  <a:pt x="947988" y="0"/>
                  <a:pt x="1226370" y="0"/>
                </a:cubicBez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Freeform 19"/>
          <p:cNvSpPr/>
          <p:nvPr/>
        </p:nvSpPr>
        <p:spPr>
          <a:xfrm>
            <a:off x="10727886" y="3518985"/>
            <a:ext cx="242993" cy="575226"/>
          </a:xfrm>
          <a:custGeom>
            <a:avLst/>
            <a:gdLst>
              <a:gd name="connsiteX0" fmla="*/ 728026 w 2450507"/>
              <a:gd name="connsiteY0" fmla="*/ 1125059 h 5800959"/>
              <a:gd name="connsiteX1" fmla="*/ 1724714 w 2450507"/>
              <a:gd name="connsiteY1" fmla="*/ 1125059 h 5800959"/>
              <a:gd name="connsiteX2" fmla="*/ 2450506 w 2450507"/>
              <a:gd name="connsiteY2" fmla="*/ 1850851 h 5800959"/>
              <a:gd name="connsiteX3" fmla="*/ 2450506 w 2450507"/>
              <a:gd name="connsiteY3" fmla="*/ 1882105 h 5800959"/>
              <a:gd name="connsiteX4" fmla="*/ 2450507 w 2450507"/>
              <a:gd name="connsiteY4" fmla="*/ 1882115 h 5800959"/>
              <a:gd name="connsiteX5" fmla="*/ 2450506 w 2450507"/>
              <a:gd name="connsiteY5" fmla="*/ 3168826 h 5800959"/>
              <a:gd name="connsiteX6" fmla="*/ 2213690 w 2450507"/>
              <a:gd name="connsiteY6" fmla="*/ 3405642 h 5800959"/>
              <a:gd name="connsiteX7" fmla="*/ 2213691 w 2450507"/>
              <a:gd name="connsiteY7" fmla="*/ 3405641 h 5800959"/>
              <a:gd name="connsiteX8" fmla="*/ 1976875 w 2450507"/>
              <a:gd name="connsiteY8" fmla="*/ 3168825 h 5800959"/>
              <a:gd name="connsiteX9" fmla="*/ 1976875 w 2450507"/>
              <a:gd name="connsiteY9" fmla="*/ 1911559 h 5800959"/>
              <a:gd name="connsiteX10" fmla="*/ 1896214 w 2450507"/>
              <a:gd name="connsiteY10" fmla="*/ 1911559 h 5800959"/>
              <a:gd name="connsiteX11" fmla="*/ 1896214 w 2450507"/>
              <a:gd name="connsiteY11" fmla="*/ 3339560 h 5800959"/>
              <a:gd name="connsiteX12" fmla="*/ 1896214 w 2450507"/>
              <a:gd name="connsiteY12" fmla="*/ 3405641 h 5800959"/>
              <a:gd name="connsiteX13" fmla="*/ 1896214 w 2450507"/>
              <a:gd name="connsiteY13" fmla="*/ 5496394 h 5800959"/>
              <a:gd name="connsiteX14" fmla="*/ 1591649 w 2450507"/>
              <a:gd name="connsiteY14" fmla="*/ 5800959 h 5800959"/>
              <a:gd name="connsiteX15" fmla="*/ 1287084 w 2450507"/>
              <a:gd name="connsiteY15" fmla="*/ 5496394 h 5800959"/>
              <a:gd name="connsiteX16" fmla="*/ 1287084 w 2450507"/>
              <a:gd name="connsiteY16" fmla="*/ 3405641 h 5800959"/>
              <a:gd name="connsiteX17" fmla="*/ 1163422 w 2450507"/>
              <a:gd name="connsiteY17" fmla="*/ 3405641 h 5800959"/>
              <a:gd name="connsiteX18" fmla="*/ 1163422 w 2450507"/>
              <a:gd name="connsiteY18" fmla="*/ 5496394 h 5800959"/>
              <a:gd name="connsiteX19" fmla="*/ 858857 w 2450507"/>
              <a:gd name="connsiteY19" fmla="*/ 5800959 h 5800959"/>
              <a:gd name="connsiteX20" fmla="*/ 554292 w 2450507"/>
              <a:gd name="connsiteY20" fmla="*/ 5496394 h 5800959"/>
              <a:gd name="connsiteX21" fmla="*/ 554292 w 2450507"/>
              <a:gd name="connsiteY21" fmla="*/ 3405641 h 5800959"/>
              <a:gd name="connsiteX22" fmla="*/ 554292 w 2450507"/>
              <a:gd name="connsiteY22" fmla="*/ 3405641 h 5800959"/>
              <a:gd name="connsiteX23" fmla="*/ 554292 w 2450507"/>
              <a:gd name="connsiteY23" fmla="*/ 1911559 h 5800959"/>
              <a:gd name="connsiteX24" fmla="*/ 473632 w 2450507"/>
              <a:gd name="connsiteY24" fmla="*/ 1911559 h 5800959"/>
              <a:gd name="connsiteX25" fmla="*/ 473631 w 2450507"/>
              <a:gd name="connsiteY25" fmla="*/ 3168826 h 5800959"/>
              <a:gd name="connsiteX26" fmla="*/ 236815 w 2450507"/>
              <a:gd name="connsiteY26" fmla="*/ 3405642 h 5800959"/>
              <a:gd name="connsiteX27" fmla="*/ 236816 w 2450507"/>
              <a:gd name="connsiteY27" fmla="*/ 3405641 h 5800959"/>
              <a:gd name="connsiteX28" fmla="*/ 0 w 2450507"/>
              <a:gd name="connsiteY28" fmla="*/ 3168825 h 5800959"/>
              <a:gd name="connsiteX29" fmla="*/ 0 w 2450507"/>
              <a:gd name="connsiteY29" fmla="*/ 1882115 h 5800959"/>
              <a:gd name="connsiteX30" fmla="*/ 2234 w 2450507"/>
              <a:gd name="connsiteY30" fmla="*/ 1859954 h 5800959"/>
              <a:gd name="connsiteX31" fmla="*/ 2234 w 2450507"/>
              <a:gd name="connsiteY31" fmla="*/ 1850851 h 5800959"/>
              <a:gd name="connsiteX32" fmla="*/ 728026 w 2450507"/>
              <a:gd name="connsiteY32" fmla="*/ 1125059 h 5800959"/>
              <a:gd name="connsiteX33" fmla="*/ 1226370 w 2450507"/>
              <a:gd name="connsiteY33" fmla="*/ 0 h 5800959"/>
              <a:gd name="connsiteX34" fmla="*/ 1730426 w 2450507"/>
              <a:gd name="connsiteY34" fmla="*/ 504056 h 5800959"/>
              <a:gd name="connsiteX35" fmla="*/ 1226370 w 2450507"/>
              <a:gd name="connsiteY35" fmla="*/ 1008112 h 5800959"/>
              <a:gd name="connsiteX36" fmla="*/ 722314 w 2450507"/>
              <a:gd name="connsiteY36" fmla="*/ 504056 h 5800959"/>
              <a:gd name="connsiteX37" fmla="*/ 1226370 w 2450507"/>
              <a:gd name="connsiteY37" fmla="*/ 0 h 58009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2450507" h="5800959">
                <a:moveTo>
                  <a:pt x="728026" y="1125059"/>
                </a:moveTo>
                <a:lnTo>
                  <a:pt x="1724714" y="1125059"/>
                </a:lnTo>
                <a:cubicBezTo>
                  <a:pt x="2125558" y="1125059"/>
                  <a:pt x="2450506" y="1450007"/>
                  <a:pt x="2450506" y="1850851"/>
                </a:cubicBezTo>
                <a:lnTo>
                  <a:pt x="2450506" y="1882105"/>
                </a:lnTo>
                <a:lnTo>
                  <a:pt x="2450507" y="1882115"/>
                </a:lnTo>
                <a:cubicBezTo>
                  <a:pt x="2450507" y="2311019"/>
                  <a:pt x="2450506" y="2739922"/>
                  <a:pt x="2450506" y="3168826"/>
                </a:cubicBezTo>
                <a:cubicBezTo>
                  <a:pt x="2450506" y="3299616"/>
                  <a:pt x="2344480" y="3405642"/>
                  <a:pt x="2213690" y="3405642"/>
                </a:cubicBezTo>
                <a:lnTo>
                  <a:pt x="2213691" y="3405641"/>
                </a:lnTo>
                <a:cubicBezTo>
                  <a:pt x="2082901" y="3405641"/>
                  <a:pt x="1976875" y="3299615"/>
                  <a:pt x="1976875" y="3168825"/>
                </a:cubicBezTo>
                <a:lnTo>
                  <a:pt x="1976875" y="1911559"/>
                </a:lnTo>
                <a:lnTo>
                  <a:pt x="1896214" y="1911559"/>
                </a:lnTo>
                <a:lnTo>
                  <a:pt x="1896214" y="3339560"/>
                </a:lnTo>
                <a:lnTo>
                  <a:pt x="1896214" y="3405641"/>
                </a:lnTo>
                <a:lnTo>
                  <a:pt x="1896214" y="5496394"/>
                </a:lnTo>
                <a:cubicBezTo>
                  <a:pt x="1896214" y="5664601"/>
                  <a:pt x="1759856" y="5800959"/>
                  <a:pt x="1591649" y="5800959"/>
                </a:cubicBezTo>
                <a:cubicBezTo>
                  <a:pt x="1423442" y="5800959"/>
                  <a:pt x="1287084" y="5664601"/>
                  <a:pt x="1287084" y="5496394"/>
                </a:cubicBezTo>
                <a:lnTo>
                  <a:pt x="1287084" y="3405641"/>
                </a:lnTo>
                <a:lnTo>
                  <a:pt x="1163422" y="3405641"/>
                </a:lnTo>
                <a:lnTo>
                  <a:pt x="1163422" y="5496394"/>
                </a:lnTo>
                <a:cubicBezTo>
                  <a:pt x="1163422" y="5664601"/>
                  <a:pt x="1027064" y="5800959"/>
                  <a:pt x="858857" y="5800959"/>
                </a:cubicBezTo>
                <a:cubicBezTo>
                  <a:pt x="690650" y="5800959"/>
                  <a:pt x="554292" y="5664601"/>
                  <a:pt x="554292" y="5496394"/>
                </a:cubicBezTo>
                <a:lnTo>
                  <a:pt x="554292" y="3405641"/>
                </a:lnTo>
                <a:lnTo>
                  <a:pt x="554292" y="3405641"/>
                </a:lnTo>
                <a:lnTo>
                  <a:pt x="554292" y="1911559"/>
                </a:lnTo>
                <a:lnTo>
                  <a:pt x="473632" y="1911559"/>
                </a:lnTo>
                <a:lnTo>
                  <a:pt x="473631" y="3168826"/>
                </a:lnTo>
                <a:cubicBezTo>
                  <a:pt x="473631" y="3299616"/>
                  <a:pt x="367605" y="3405642"/>
                  <a:pt x="236815" y="3405642"/>
                </a:cubicBezTo>
                <a:lnTo>
                  <a:pt x="236816" y="3405641"/>
                </a:lnTo>
                <a:cubicBezTo>
                  <a:pt x="106026" y="3405641"/>
                  <a:pt x="0" y="3299615"/>
                  <a:pt x="0" y="3168825"/>
                </a:cubicBezTo>
                <a:lnTo>
                  <a:pt x="0" y="1882115"/>
                </a:lnTo>
                <a:lnTo>
                  <a:pt x="2234" y="1859954"/>
                </a:lnTo>
                <a:lnTo>
                  <a:pt x="2234" y="1850851"/>
                </a:lnTo>
                <a:cubicBezTo>
                  <a:pt x="2234" y="1450007"/>
                  <a:pt x="327182" y="1125059"/>
                  <a:pt x="728026" y="1125059"/>
                </a:cubicBezTo>
                <a:close/>
                <a:moveTo>
                  <a:pt x="1226370" y="0"/>
                </a:moveTo>
                <a:cubicBezTo>
                  <a:pt x="1504752" y="0"/>
                  <a:pt x="1730426" y="225674"/>
                  <a:pt x="1730426" y="504056"/>
                </a:cubicBezTo>
                <a:cubicBezTo>
                  <a:pt x="1730426" y="782438"/>
                  <a:pt x="1504752" y="1008112"/>
                  <a:pt x="1226370" y="1008112"/>
                </a:cubicBezTo>
                <a:cubicBezTo>
                  <a:pt x="947988" y="1008112"/>
                  <a:pt x="722314" y="782438"/>
                  <a:pt x="722314" y="504056"/>
                </a:cubicBezTo>
                <a:cubicBezTo>
                  <a:pt x="722314" y="225674"/>
                  <a:pt x="947988" y="0"/>
                  <a:pt x="1226370" y="0"/>
                </a:cubicBez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808335" y="2686534"/>
            <a:ext cx="6078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/>
              <a:t>비회</a:t>
            </a:r>
            <a:r>
              <a:rPr lang="ko-KR" altLang="en-US" sz="1100" dirty="0"/>
              <a:t>원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885279" y="5029201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/>
              <a:t>회원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10545452" y="4094211"/>
            <a:ext cx="6078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/>
              <a:t>관리자</a:t>
            </a:r>
            <a:endParaRPr lang="ko-KR" altLang="en-US" dirty="0"/>
          </a:p>
        </p:txBody>
      </p:sp>
      <p:sp>
        <p:nvSpPr>
          <p:cNvPr id="5" name="타원 4"/>
          <p:cNvSpPr/>
          <p:nvPr/>
        </p:nvSpPr>
        <p:spPr>
          <a:xfrm>
            <a:off x="2150082" y="1746419"/>
            <a:ext cx="1005017" cy="31303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회원가입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2150082" y="2216689"/>
            <a:ext cx="1005017" cy="37822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상품목록조회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2150081" y="2719486"/>
            <a:ext cx="1005017" cy="31303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상품검</a:t>
            </a:r>
            <a:r>
              <a:rPr lang="ko-KR" altLang="en-US" sz="1000" dirty="0">
                <a:solidFill>
                  <a:schemeClr val="tx1"/>
                </a:solidFill>
              </a:rPr>
              <a:t>색</a:t>
            </a:r>
          </a:p>
        </p:txBody>
      </p:sp>
      <p:sp>
        <p:nvSpPr>
          <p:cNvPr id="20" name="타원 19"/>
          <p:cNvSpPr/>
          <p:nvPr/>
        </p:nvSpPr>
        <p:spPr>
          <a:xfrm>
            <a:off x="3803091" y="3315303"/>
            <a:ext cx="1005017" cy="31303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상품문의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4119589" y="2778148"/>
            <a:ext cx="1005017" cy="31303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후기작성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3884144" y="2248211"/>
            <a:ext cx="1005017" cy="35494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상품상세조회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2108891" y="3544386"/>
            <a:ext cx="1005017" cy="31303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상품주문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2108891" y="3972753"/>
            <a:ext cx="1005017" cy="31303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주문결제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2104771" y="4453975"/>
            <a:ext cx="1005017" cy="34262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장바구니</a:t>
            </a:r>
            <a:endParaRPr lang="en-US" altLang="ko-KR" sz="1000" dirty="0" smtClean="0">
              <a:solidFill>
                <a:schemeClr val="tx1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2092050" y="4905633"/>
            <a:ext cx="1005017" cy="41812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개인정보수</a:t>
            </a:r>
            <a:r>
              <a:rPr lang="ko-KR" altLang="en-US" sz="1000" dirty="0">
                <a:solidFill>
                  <a:schemeClr val="tx1"/>
                </a:solidFill>
              </a:rPr>
              <a:t>정</a:t>
            </a:r>
          </a:p>
        </p:txBody>
      </p:sp>
      <p:sp>
        <p:nvSpPr>
          <p:cNvPr id="27" name="타원 26"/>
          <p:cNvSpPr/>
          <p:nvPr/>
        </p:nvSpPr>
        <p:spPr>
          <a:xfrm>
            <a:off x="1984955" y="5412257"/>
            <a:ext cx="1219569" cy="31303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smtClean="0">
                <a:solidFill>
                  <a:schemeClr val="tx1"/>
                </a:solidFill>
              </a:rPr>
              <a:t>배송지관리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2092048" y="5815910"/>
            <a:ext cx="1005017" cy="31303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smtClean="0">
                <a:solidFill>
                  <a:schemeClr val="tx1"/>
                </a:solidFill>
              </a:rPr>
              <a:t>찜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5049801" y="4520568"/>
            <a:ext cx="1005017" cy="31303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로그인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6709716" y="4590653"/>
            <a:ext cx="1005017" cy="31303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공지사항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8009233" y="4555641"/>
            <a:ext cx="1005017" cy="38306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1:1</a:t>
            </a:r>
            <a:r>
              <a:rPr lang="ko-KR" altLang="en-US" sz="1000" dirty="0" smtClean="0">
                <a:solidFill>
                  <a:schemeClr val="tx1"/>
                </a:solidFill>
              </a:rPr>
              <a:t>문의 </a:t>
            </a:r>
            <a:r>
              <a:rPr lang="ko-KR" altLang="en-US" sz="1000" dirty="0" err="1" smtClean="0">
                <a:solidFill>
                  <a:schemeClr val="tx1"/>
                </a:solidFill>
              </a:rPr>
              <a:t>댓글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9288158" y="4555641"/>
            <a:ext cx="1005017" cy="38306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상품문의</a:t>
            </a:r>
            <a:endParaRPr lang="en-US" altLang="ko-KR" sz="10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 err="1" smtClean="0">
                <a:solidFill>
                  <a:schemeClr val="tx1"/>
                </a:solidFill>
              </a:rPr>
              <a:t>댓</a:t>
            </a:r>
            <a:r>
              <a:rPr lang="ko-KR" altLang="en-US" sz="1000" dirty="0" err="1">
                <a:solidFill>
                  <a:schemeClr val="tx1"/>
                </a:solidFill>
              </a:rPr>
              <a:t>글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7900083" y="3692666"/>
            <a:ext cx="1223319" cy="31303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게시판관리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2092047" y="6264872"/>
            <a:ext cx="1005017" cy="31303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1:1</a:t>
            </a:r>
            <a:r>
              <a:rPr lang="ko-KR" altLang="en-US" sz="1000" dirty="0" smtClean="0">
                <a:solidFill>
                  <a:schemeClr val="tx1"/>
                </a:solidFill>
              </a:rPr>
              <a:t>문의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cxnSp>
        <p:nvCxnSpPr>
          <p:cNvPr id="7" name="직선 화살표 연결선 6"/>
          <p:cNvCxnSpPr>
            <a:endCxn id="2" idx="2"/>
          </p:cNvCxnSpPr>
          <p:nvPr/>
        </p:nvCxnSpPr>
        <p:spPr>
          <a:xfrm flipV="1">
            <a:off x="1112264" y="2948144"/>
            <a:ext cx="1" cy="1456402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/>
          <p:cNvCxnSpPr/>
          <p:nvPr/>
        </p:nvCxnSpPr>
        <p:spPr>
          <a:xfrm flipV="1">
            <a:off x="1289058" y="1902938"/>
            <a:ext cx="802992" cy="522744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/>
          <p:cNvCxnSpPr/>
          <p:nvPr/>
        </p:nvCxnSpPr>
        <p:spPr>
          <a:xfrm>
            <a:off x="1289058" y="2425682"/>
            <a:ext cx="802989" cy="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/>
          <p:cNvCxnSpPr/>
          <p:nvPr/>
        </p:nvCxnSpPr>
        <p:spPr>
          <a:xfrm>
            <a:off x="1289058" y="2425682"/>
            <a:ext cx="802989" cy="417371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/>
          <p:cNvCxnSpPr>
            <a:stCxn id="22" idx="2"/>
          </p:cNvCxnSpPr>
          <p:nvPr/>
        </p:nvCxnSpPr>
        <p:spPr>
          <a:xfrm flipH="1">
            <a:off x="3163335" y="2425682"/>
            <a:ext cx="720809" cy="0"/>
          </a:xfrm>
          <a:prstGeom prst="straightConnector1">
            <a:avLst/>
          </a:prstGeom>
          <a:ln w="28575"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/>
          <p:cNvCxnSpPr>
            <a:stCxn id="22" idx="2"/>
          </p:cNvCxnSpPr>
          <p:nvPr/>
        </p:nvCxnSpPr>
        <p:spPr>
          <a:xfrm flipH="1">
            <a:off x="3204525" y="2425682"/>
            <a:ext cx="679619" cy="450323"/>
          </a:xfrm>
          <a:prstGeom prst="straightConnector1">
            <a:avLst/>
          </a:prstGeom>
          <a:ln w="28575"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/>
          <p:cNvCxnSpPr/>
          <p:nvPr/>
        </p:nvCxnSpPr>
        <p:spPr>
          <a:xfrm flipV="1">
            <a:off x="1301782" y="3700905"/>
            <a:ext cx="790265" cy="1040683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/>
          <p:cNvCxnSpPr>
            <a:endCxn id="24" idx="2"/>
          </p:cNvCxnSpPr>
          <p:nvPr/>
        </p:nvCxnSpPr>
        <p:spPr>
          <a:xfrm flipV="1">
            <a:off x="1301782" y="4129272"/>
            <a:ext cx="807109" cy="612316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/>
          <p:cNvCxnSpPr>
            <a:endCxn id="25" idx="2"/>
          </p:cNvCxnSpPr>
          <p:nvPr/>
        </p:nvCxnSpPr>
        <p:spPr>
          <a:xfrm flipV="1">
            <a:off x="1308143" y="4625288"/>
            <a:ext cx="796628" cy="121884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/>
          <p:cNvCxnSpPr>
            <a:endCxn id="26" idx="2"/>
          </p:cNvCxnSpPr>
          <p:nvPr/>
        </p:nvCxnSpPr>
        <p:spPr>
          <a:xfrm>
            <a:off x="1301782" y="4741588"/>
            <a:ext cx="790268" cy="37311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/>
          <p:cNvCxnSpPr/>
          <p:nvPr/>
        </p:nvCxnSpPr>
        <p:spPr>
          <a:xfrm>
            <a:off x="1301782" y="4741589"/>
            <a:ext cx="683173" cy="819005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/>
          <p:cNvCxnSpPr/>
          <p:nvPr/>
        </p:nvCxnSpPr>
        <p:spPr>
          <a:xfrm>
            <a:off x="1308143" y="4741589"/>
            <a:ext cx="790265" cy="1230841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/>
          <p:cNvCxnSpPr>
            <a:endCxn id="34" idx="2"/>
          </p:cNvCxnSpPr>
          <p:nvPr/>
        </p:nvCxnSpPr>
        <p:spPr>
          <a:xfrm>
            <a:off x="1308143" y="4741589"/>
            <a:ext cx="783904" cy="1679802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/>
          <p:cNvCxnSpPr>
            <a:stCxn id="31" idx="0"/>
          </p:cNvCxnSpPr>
          <p:nvPr/>
        </p:nvCxnSpPr>
        <p:spPr>
          <a:xfrm flipV="1">
            <a:off x="8511742" y="4000227"/>
            <a:ext cx="0" cy="555414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꺾인 연결선 71"/>
          <p:cNvCxnSpPr>
            <a:stCxn id="30" idx="0"/>
            <a:endCxn id="32" idx="0"/>
          </p:cNvCxnSpPr>
          <p:nvPr/>
        </p:nvCxnSpPr>
        <p:spPr>
          <a:xfrm rot="5400000" flipH="1" flipV="1">
            <a:off x="8483940" y="3283926"/>
            <a:ext cx="35012" cy="2578442"/>
          </a:xfrm>
          <a:prstGeom prst="bentConnector3">
            <a:avLst>
              <a:gd name="adj1" fmla="val 752919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/>
          <p:cNvCxnSpPr>
            <a:stCxn id="21" idx="2"/>
            <a:endCxn id="23" idx="7"/>
          </p:cNvCxnSpPr>
          <p:nvPr/>
        </p:nvCxnSpPr>
        <p:spPr>
          <a:xfrm flipH="1">
            <a:off x="2966727" y="2934667"/>
            <a:ext cx="1152862" cy="655562"/>
          </a:xfrm>
          <a:prstGeom prst="straightConnector1">
            <a:avLst/>
          </a:prstGeom>
          <a:ln w="28575"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/>
          <p:cNvCxnSpPr>
            <a:stCxn id="20" idx="2"/>
          </p:cNvCxnSpPr>
          <p:nvPr/>
        </p:nvCxnSpPr>
        <p:spPr>
          <a:xfrm flipH="1">
            <a:off x="3097068" y="3471822"/>
            <a:ext cx="706023" cy="245177"/>
          </a:xfrm>
          <a:prstGeom prst="straightConnector1">
            <a:avLst/>
          </a:prstGeom>
          <a:ln w="28575"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/>
          <p:cNvCxnSpPr>
            <a:endCxn id="29" idx="0"/>
          </p:cNvCxnSpPr>
          <p:nvPr/>
        </p:nvCxnSpPr>
        <p:spPr>
          <a:xfrm>
            <a:off x="3113908" y="3682578"/>
            <a:ext cx="2438402" cy="837990"/>
          </a:xfrm>
          <a:prstGeom prst="straightConnector1">
            <a:avLst/>
          </a:prstGeom>
          <a:ln w="28575"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/>
          <p:cNvCxnSpPr>
            <a:stCxn id="34" idx="6"/>
            <a:endCxn id="29" idx="4"/>
          </p:cNvCxnSpPr>
          <p:nvPr/>
        </p:nvCxnSpPr>
        <p:spPr>
          <a:xfrm flipV="1">
            <a:off x="3097064" y="4833606"/>
            <a:ext cx="2455246" cy="1587785"/>
          </a:xfrm>
          <a:prstGeom prst="straightConnector1">
            <a:avLst/>
          </a:prstGeom>
          <a:ln w="28575"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/>
          <p:cNvCxnSpPr>
            <a:stCxn id="24" idx="6"/>
            <a:endCxn id="29" idx="1"/>
          </p:cNvCxnSpPr>
          <p:nvPr/>
        </p:nvCxnSpPr>
        <p:spPr>
          <a:xfrm>
            <a:off x="3113908" y="4129272"/>
            <a:ext cx="2083074" cy="437139"/>
          </a:xfrm>
          <a:prstGeom prst="straightConnector1">
            <a:avLst/>
          </a:prstGeom>
          <a:ln w="28575"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화살표 연결선 91"/>
          <p:cNvCxnSpPr>
            <a:endCxn id="29" idx="2"/>
          </p:cNvCxnSpPr>
          <p:nvPr/>
        </p:nvCxnSpPr>
        <p:spPr>
          <a:xfrm>
            <a:off x="3109788" y="4610205"/>
            <a:ext cx="1940013" cy="66882"/>
          </a:xfrm>
          <a:prstGeom prst="straightConnector1">
            <a:avLst/>
          </a:prstGeom>
          <a:ln w="28575"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화살표 연결선 92"/>
          <p:cNvCxnSpPr/>
          <p:nvPr/>
        </p:nvCxnSpPr>
        <p:spPr>
          <a:xfrm flipV="1">
            <a:off x="3109788" y="4747172"/>
            <a:ext cx="1940013" cy="364831"/>
          </a:xfrm>
          <a:prstGeom prst="straightConnector1">
            <a:avLst/>
          </a:prstGeom>
          <a:ln w="28575"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/>
          <p:cNvCxnSpPr>
            <a:stCxn id="27" idx="6"/>
          </p:cNvCxnSpPr>
          <p:nvPr/>
        </p:nvCxnSpPr>
        <p:spPr>
          <a:xfrm flipV="1">
            <a:off x="3204524" y="4829488"/>
            <a:ext cx="1997677" cy="739288"/>
          </a:xfrm>
          <a:prstGeom prst="straightConnector1">
            <a:avLst/>
          </a:prstGeom>
          <a:ln w="28575"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화살표 연결선 100"/>
          <p:cNvCxnSpPr>
            <a:stCxn id="28" idx="6"/>
          </p:cNvCxnSpPr>
          <p:nvPr/>
        </p:nvCxnSpPr>
        <p:spPr>
          <a:xfrm flipV="1">
            <a:off x="3097065" y="4829487"/>
            <a:ext cx="2339916" cy="1142942"/>
          </a:xfrm>
          <a:prstGeom prst="straightConnector1">
            <a:avLst/>
          </a:prstGeom>
          <a:ln w="28575"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/>
          <p:cNvCxnSpPr>
            <a:stCxn id="33" idx="2"/>
            <a:endCxn id="29" idx="6"/>
          </p:cNvCxnSpPr>
          <p:nvPr/>
        </p:nvCxnSpPr>
        <p:spPr>
          <a:xfrm flipH="1">
            <a:off x="6054818" y="3849185"/>
            <a:ext cx="1845265" cy="827902"/>
          </a:xfrm>
          <a:prstGeom prst="straightConnector1">
            <a:avLst/>
          </a:prstGeom>
          <a:ln w="28575"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화살표 연결선 110"/>
          <p:cNvCxnSpPr/>
          <p:nvPr/>
        </p:nvCxnSpPr>
        <p:spPr>
          <a:xfrm flipH="1">
            <a:off x="9123403" y="3822357"/>
            <a:ext cx="1437506" cy="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TextBox 113"/>
          <p:cNvSpPr txBox="1"/>
          <p:nvPr/>
        </p:nvSpPr>
        <p:spPr>
          <a:xfrm>
            <a:off x="3240648" y="2173816"/>
            <a:ext cx="56618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solidFill>
                  <a:srgbClr val="0070C0"/>
                </a:solidFill>
              </a:rPr>
              <a:t>extend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4299974" y="3908070"/>
            <a:ext cx="5886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solidFill>
                  <a:srgbClr val="FF0000"/>
                </a:solidFill>
              </a:rPr>
              <a:t>include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3070767" y="2480042"/>
            <a:ext cx="56618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solidFill>
                  <a:srgbClr val="0070C0"/>
                </a:solidFill>
              </a:rPr>
              <a:t>extend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3277714" y="2968075"/>
            <a:ext cx="56618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solidFill>
                  <a:srgbClr val="0070C0"/>
                </a:solidFill>
              </a:rPr>
              <a:t>extend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118" name="TextBox 117"/>
          <p:cNvSpPr txBox="1"/>
          <p:nvPr/>
        </p:nvSpPr>
        <p:spPr>
          <a:xfrm>
            <a:off x="3253000" y="3315303"/>
            <a:ext cx="56618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solidFill>
                  <a:srgbClr val="0070C0"/>
                </a:solidFill>
              </a:rPr>
              <a:t>extend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119" name="TextBox 118"/>
          <p:cNvSpPr txBox="1"/>
          <p:nvPr/>
        </p:nvSpPr>
        <p:spPr>
          <a:xfrm>
            <a:off x="3785482" y="4067709"/>
            <a:ext cx="5886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solidFill>
                  <a:srgbClr val="FF0000"/>
                </a:solidFill>
              </a:rPr>
              <a:t>include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20" name="TextBox 119"/>
          <p:cNvSpPr txBox="1"/>
          <p:nvPr/>
        </p:nvSpPr>
        <p:spPr>
          <a:xfrm>
            <a:off x="3614739" y="4400219"/>
            <a:ext cx="5886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solidFill>
                  <a:srgbClr val="FF0000"/>
                </a:solidFill>
              </a:rPr>
              <a:t>include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21" name="TextBox 120"/>
          <p:cNvSpPr txBox="1"/>
          <p:nvPr/>
        </p:nvSpPr>
        <p:spPr>
          <a:xfrm>
            <a:off x="3581697" y="4710495"/>
            <a:ext cx="5886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solidFill>
                  <a:srgbClr val="FF0000"/>
                </a:solidFill>
              </a:rPr>
              <a:t>include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22" name="TextBox 121"/>
          <p:cNvSpPr txBox="1"/>
          <p:nvPr/>
        </p:nvSpPr>
        <p:spPr>
          <a:xfrm>
            <a:off x="3690754" y="4991587"/>
            <a:ext cx="5886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solidFill>
                  <a:srgbClr val="FF0000"/>
                </a:solidFill>
              </a:rPr>
              <a:t>include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23" name="TextBox 122"/>
          <p:cNvSpPr txBox="1"/>
          <p:nvPr/>
        </p:nvSpPr>
        <p:spPr>
          <a:xfrm>
            <a:off x="3627394" y="5323762"/>
            <a:ext cx="5886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solidFill>
                  <a:srgbClr val="FF0000"/>
                </a:solidFill>
              </a:rPr>
              <a:t>include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24" name="TextBox 123"/>
          <p:cNvSpPr txBox="1"/>
          <p:nvPr/>
        </p:nvSpPr>
        <p:spPr>
          <a:xfrm>
            <a:off x="4170320" y="5692799"/>
            <a:ext cx="5886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solidFill>
                  <a:srgbClr val="FF0000"/>
                </a:solidFill>
              </a:rPr>
              <a:t>include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25" name="TextBox 124"/>
          <p:cNvSpPr txBox="1"/>
          <p:nvPr/>
        </p:nvSpPr>
        <p:spPr>
          <a:xfrm>
            <a:off x="6660290" y="3930238"/>
            <a:ext cx="5886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solidFill>
                  <a:srgbClr val="FF0000"/>
                </a:solidFill>
              </a:rPr>
              <a:t>include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0652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A38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8117036" y="513343"/>
            <a:ext cx="3656577" cy="3695738"/>
            <a:chOff x="8307536" y="513343"/>
            <a:chExt cx="3656577" cy="3695738"/>
          </a:xfrm>
        </p:grpSpPr>
        <p:sp>
          <p:nvSpPr>
            <p:cNvPr id="8" name="이등변 삼각형 7"/>
            <p:cNvSpPr/>
            <p:nvPr/>
          </p:nvSpPr>
          <p:spPr>
            <a:xfrm rot="5400000">
              <a:off x="10712131" y="832233"/>
              <a:ext cx="1344721" cy="1159242"/>
            </a:xfrm>
            <a:prstGeom prst="triangl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이등변 삼각형 8"/>
            <p:cNvSpPr/>
            <p:nvPr/>
          </p:nvSpPr>
          <p:spPr>
            <a:xfrm rot="16200000" flipH="1">
              <a:off x="9326503" y="606083"/>
              <a:ext cx="1344721" cy="1159242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이등변 삼각형 9"/>
            <p:cNvSpPr/>
            <p:nvPr/>
          </p:nvSpPr>
          <p:spPr>
            <a:xfrm rot="5400000">
              <a:off x="9574196" y="1657339"/>
              <a:ext cx="1344721" cy="1159242"/>
            </a:xfrm>
            <a:prstGeom prst="triangle">
              <a:avLst/>
            </a:prstGeom>
            <a:solidFill>
              <a:schemeClr val="accent3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이등변 삼각형 11"/>
            <p:cNvSpPr/>
            <p:nvPr/>
          </p:nvSpPr>
          <p:spPr>
            <a:xfrm rot="16200000">
              <a:off x="9812602" y="2403102"/>
              <a:ext cx="1344720" cy="1159242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이등변 삼각형 12"/>
            <p:cNvSpPr/>
            <p:nvPr/>
          </p:nvSpPr>
          <p:spPr>
            <a:xfrm rot="5400000" flipH="1">
              <a:off x="9232981" y="2957100"/>
              <a:ext cx="1344720" cy="1159242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이등변 삼각형 13"/>
            <p:cNvSpPr/>
            <p:nvPr/>
          </p:nvSpPr>
          <p:spPr>
            <a:xfrm rot="16200000">
              <a:off x="8214797" y="1555441"/>
              <a:ext cx="1344720" cy="1159242"/>
            </a:xfrm>
            <a:prstGeom prst="triangl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583464" y="3541759"/>
            <a:ext cx="236475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spc="-150" dirty="0" err="1">
                <a:solidFill>
                  <a:schemeClr val="bg1">
                    <a:alpha val="70000"/>
                  </a:schemeClr>
                </a:solidFill>
                <a:latin typeface="+mj-lt"/>
                <a:ea typeface="THE명품고딕L" panose="02020603020101020101" pitchFamily="18" charset="-127"/>
              </a:rPr>
              <a:t>사이트맵</a:t>
            </a:r>
            <a:endParaRPr lang="ko-KR" altLang="en-US" sz="4400" b="1" spc="-150" dirty="0">
              <a:solidFill>
                <a:schemeClr val="bg1">
                  <a:alpha val="70000"/>
                </a:schemeClr>
              </a:solidFill>
              <a:latin typeface="+mj-lt"/>
              <a:ea typeface="THE명품고딕L" panose="0202060302010102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27769" y="2211262"/>
            <a:ext cx="318709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b="1" spc="-150" dirty="0">
                <a:solidFill>
                  <a:schemeClr val="accent2">
                    <a:lumMod val="60000"/>
                    <a:lumOff val="40000"/>
                    <a:alpha val="70000"/>
                  </a:schemeClr>
                </a:solidFill>
                <a:latin typeface="+mj-lt"/>
                <a:ea typeface="THE명품고딕L" panose="02020603020101020101" pitchFamily="18" charset="-127"/>
              </a:rPr>
              <a:t>Part 6.</a:t>
            </a:r>
            <a:endParaRPr lang="ko-KR" altLang="en-US" sz="8000" b="1" spc="-150" dirty="0">
              <a:solidFill>
                <a:schemeClr val="accent2">
                  <a:lumMod val="60000"/>
                  <a:lumOff val="40000"/>
                  <a:alpha val="70000"/>
                </a:schemeClr>
              </a:solidFill>
              <a:latin typeface="+mj-lt"/>
              <a:ea typeface="THE명품고딕L" panose="02020603020101020101" pitchFamily="18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35000" y="3429236"/>
            <a:ext cx="508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0663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9" name="직선 화살표 연결선 218">
            <a:extLst>
              <a:ext uri="{FF2B5EF4-FFF2-40B4-BE49-F238E27FC236}">
                <a16:creationId xmlns="" xmlns:a16="http://schemas.microsoft.com/office/drawing/2014/main" id="{D6535438-B0EB-4A8A-9DC0-37D6806022DA}"/>
              </a:ext>
            </a:extLst>
          </p:cNvPr>
          <p:cNvCxnSpPr>
            <a:cxnSpLocks/>
            <a:stCxn id="155" idx="3"/>
            <a:endCxn id="203" idx="1"/>
          </p:cNvCxnSpPr>
          <p:nvPr/>
        </p:nvCxnSpPr>
        <p:spPr>
          <a:xfrm flipV="1">
            <a:off x="4454114" y="5648011"/>
            <a:ext cx="3553699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8" name="직사각형 177">
            <a:extLst>
              <a:ext uri="{FF2B5EF4-FFF2-40B4-BE49-F238E27FC236}">
                <a16:creationId xmlns="" xmlns:a16="http://schemas.microsoft.com/office/drawing/2014/main" id="{F894AA15-C0C5-4E83-BA62-653A78720A06}"/>
              </a:ext>
            </a:extLst>
          </p:cNvPr>
          <p:cNvSpPr/>
          <p:nvPr/>
        </p:nvSpPr>
        <p:spPr>
          <a:xfrm>
            <a:off x="309687" y="3751999"/>
            <a:ext cx="998807" cy="50643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/>
              <a:t>Login</a:t>
            </a:r>
            <a:endParaRPr lang="ko-KR" altLang="en-US" sz="2000" dirty="0"/>
          </a:p>
        </p:txBody>
      </p:sp>
      <p:sp>
        <p:nvSpPr>
          <p:cNvPr id="186" name="직사각형 185">
            <a:extLst>
              <a:ext uri="{FF2B5EF4-FFF2-40B4-BE49-F238E27FC236}">
                <a16:creationId xmlns="" xmlns:a16="http://schemas.microsoft.com/office/drawing/2014/main" id="{72D94C00-28E0-4E3A-907C-FCBA3CB06D1B}"/>
              </a:ext>
            </a:extLst>
          </p:cNvPr>
          <p:cNvSpPr/>
          <p:nvPr/>
        </p:nvSpPr>
        <p:spPr>
          <a:xfrm>
            <a:off x="1764823" y="2200002"/>
            <a:ext cx="1083823" cy="43943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관리자</a:t>
            </a:r>
          </a:p>
        </p:txBody>
      </p:sp>
      <p:sp>
        <p:nvSpPr>
          <p:cNvPr id="187" name="직사각형 186">
            <a:extLst>
              <a:ext uri="{FF2B5EF4-FFF2-40B4-BE49-F238E27FC236}">
                <a16:creationId xmlns="" xmlns:a16="http://schemas.microsoft.com/office/drawing/2014/main" id="{D90B75C3-0B61-433B-9AE7-8C1B16F5DC51}"/>
              </a:ext>
            </a:extLst>
          </p:cNvPr>
          <p:cNvSpPr/>
          <p:nvPr/>
        </p:nvSpPr>
        <p:spPr>
          <a:xfrm>
            <a:off x="8007813" y="6068116"/>
            <a:ext cx="1083823" cy="43943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/>
              <a:t>글쓰기</a:t>
            </a:r>
            <a:endParaRPr lang="ko-KR" altLang="en-US" sz="1600" dirty="0"/>
          </a:p>
        </p:txBody>
      </p:sp>
      <p:sp>
        <p:nvSpPr>
          <p:cNvPr id="196" name="직사각형 195">
            <a:extLst>
              <a:ext uri="{FF2B5EF4-FFF2-40B4-BE49-F238E27FC236}">
                <a16:creationId xmlns="" xmlns:a16="http://schemas.microsoft.com/office/drawing/2014/main" id="{552D3AA9-7A3C-494B-8CC7-6FFA6622B629}"/>
              </a:ext>
            </a:extLst>
          </p:cNvPr>
          <p:cNvSpPr/>
          <p:nvPr/>
        </p:nvSpPr>
        <p:spPr>
          <a:xfrm>
            <a:off x="1770603" y="4314840"/>
            <a:ext cx="1128248" cy="43943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일반회원</a:t>
            </a:r>
          </a:p>
        </p:txBody>
      </p:sp>
      <p:sp>
        <p:nvSpPr>
          <p:cNvPr id="203" name="직사각형 202">
            <a:extLst>
              <a:ext uri="{FF2B5EF4-FFF2-40B4-BE49-F238E27FC236}">
                <a16:creationId xmlns="" xmlns:a16="http://schemas.microsoft.com/office/drawing/2014/main" id="{777FCEDC-7B05-4DCA-8117-3A0438C43725}"/>
              </a:ext>
            </a:extLst>
          </p:cNvPr>
          <p:cNvSpPr/>
          <p:nvPr/>
        </p:nvSpPr>
        <p:spPr>
          <a:xfrm>
            <a:off x="8007813" y="5428291"/>
            <a:ext cx="1083823" cy="43943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1:1</a:t>
            </a:r>
            <a:r>
              <a:rPr lang="ko-KR" altLang="en-US" sz="1600" dirty="0"/>
              <a:t> 문의</a:t>
            </a:r>
          </a:p>
        </p:txBody>
      </p:sp>
      <p:sp>
        <p:nvSpPr>
          <p:cNvPr id="204" name="직사각형 203">
            <a:extLst>
              <a:ext uri="{FF2B5EF4-FFF2-40B4-BE49-F238E27FC236}">
                <a16:creationId xmlns="" xmlns:a16="http://schemas.microsoft.com/office/drawing/2014/main" id="{96327382-BAEC-4A57-BF07-0BBE2660CE3C}"/>
              </a:ext>
            </a:extLst>
          </p:cNvPr>
          <p:cNvSpPr/>
          <p:nvPr/>
        </p:nvSpPr>
        <p:spPr>
          <a:xfrm>
            <a:off x="198464" y="5386082"/>
            <a:ext cx="1221252" cy="43943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회원가입</a:t>
            </a:r>
          </a:p>
        </p:txBody>
      </p:sp>
      <p:sp>
        <p:nvSpPr>
          <p:cNvPr id="206" name="직사각형 205">
            <a:extLst>
              <a:ext uri="{FF2B5EF4-FFF2-40B4-BE49-F238E27FC236}">
                <a16:creationId xmlns="" xmlns:a16="http://schemas.microsoft.com/office/drawing/2014/main" id="{5E81F46E-D20E-441F-8D42-E6D9AEE333AE}"/>
              </a:ext>
            </a:extLst>
          </p:cNvPr>
          <p:cNvSpPr/>
          <p:nvPr/>
        </p:nvSpPr>
        <p:spPr>
          <a:xfrm>
            <a:off x="4907018" y="5429459"/>
            <a:ext cx="1083823" cy="43943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공지사항</a:t>
            </a:r>
          </a:p>
        </p:txBody>
      </p:sp>
      <p:sp>
        <p:nvSpPr>
          <p:cNvPr id="207" name="직사각형 206">
            <a:extLst>
              <a:ext uri="{FF2B5EF4-FFF2-40B4-BE49-F238E27FC236}">
                <a16:creationId xmlns="" xmlns:a16="http://schemas.microsoft.com/office/drawing/2014/main" id="{95EAF617-E2D8-46E7-AA4E-4CD9529DD99E}"/>
              </a:ext>
            </a:extLst>
          </p:cNvPr>
          <p:cNvSpPr/>
          <p:nvPr/>
        </p:nvSpPr>
        <p:spPr>
          <a:xfrm>
            <a:off x="6354637" y="5428292"/>
            <a:ext cx="1276350" cy="43943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/>
              <a:t>자주하는질문</a:t>
            </a:r>
            <a:endParaRPr lang="ko-KR" altLang="en-US" sz="1400" dirty="0"/>
          </a:p>
        </p:txBody>
      </p:sp>
      <p:sp>
        <p:nvSpPr>
          <p:cNvPr id="213" name="직사각형 212">
            <a:extLst>
              <a:ext uri="{FF2B5EF4-FFF2-40B4-BE49-F238E27FC236}">
                <a16:creationId xmlns="" xmlns:a16="http://schemas.microsoft.com/office/drawing/2014/main" id="{6A796A96-1767-4F9F-9457-78C3CF880B48}"/>
              </a:ext>
            </a:extLst>
          </p:cNvPr>
          <p:cNvSpPr/>
          <p:nvPr/>
        </p:nvSpPr>
        <p:spPr>
          <a:xfrm>
            <a:off x="3379622" y="1884133"/>
            <a:ext cx="1706806" cy="43943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문의 답글 관리</a:t>
            </a:r>
          </a:p>
        </p:txBody>
      </p:sp>
      <p:sp>
        <p:nvSpPr>
          <p:cNvPr id="214" name="직사각형 213">
            <a:extLst>
              <a:ext uri="{FF2B5EF4-FFF2-40B4-BE49-F238E27FC236}">
                <a16:creationId xmlns="" xmlns:a16="http://schemas.microsoft.com/office/drawing/2014/main" id="{05240D88-A1CC-476E-91FF-8311BD2EF759}"/>
              </a:ext>
            </a:extLst>
          </p:cNvPr>
          <p:cNvSpPr/>
          <p:nvPr/>
        </p:nvSpPr>
        <p:spPr>
          <a:xfrm>
            <a:off x="4788711" y="6068115"/>
            <a:ext cx="1320436" cy="43943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공지사항 내용</a:t>
            </a:r>
          </a:p>
        </p:txBody>
      </p:sp>
      <p:cxnSp>
        <p:nvCxnSpPr>
          <p:cNvPr id="237" name="직선 화살표 연결선 236">
            <a:extLst>
              <a:ext uri="{FF2B5EF4-FFF2-40B4-BE49-F238E27FC236}">
                <a16:creationId xmlns="" xmlns:a16="http://schemas.microsoft.com/office/drawing/2014/main" id="{D364E305-E7CA-432B-9289-D220435A0CAD}"/>
              </a:ext>
            </a:extLst>
          </p:cNvPr>
          <p:cNvCxnSpPr>
            <a:cxnSpLocks/>
            <a:stCxn id="178" idx="2"/>
            <a:endCxn id="204" idx="0"/>
          </p:cNvCxnSpPr>
          <p:nvPr/>
        </p:nvCxnSpPr>
        <p:spPr>
          <a:xfrm flipH="1">
            <a:off x="809090" y="4258436"/>
            <a:ext cx="1" cy="11276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="" xmlns:a16="http://schemas.microsoft.com/office/drawing/2014/main" id="{186FBDA7-1D57-44C7-BAB1-2A1B808DE01B}"/>
              </a:ext>
            </a:extLst>
          </p:cNvPr>
          <p:cNvSpPr txBox="1"/>
          <p:nvPr/>
        </p:nvSpPr>
        <p:spPr>
          <a:xfrm>
            <a:off x="961051" y="703586"/>
            <a:ext cx="164660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 dirty="0" err="1">
                <a:solidFill>
                  <a:schemeClr val="accent4"/>
                </a:solidFill>
                <a:latin typeface="+mj-ea"/>
                <a:ea typeface="+mj-ea"/>
              </a:rPr>
              <a:t>사이트맵</a:t>
            </a:r>
            <a:endParaRPr lang="ko-KR" altLang="en-US" sz="3000" spc="-15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="" xmlns:a16="http://schemas.microsoft.com/office/drawing/2014/main" id="{07BA89AC-E3FA-41E7-BC9E-B8B980D52231}"/>
              </a:ext>
            </a:extLst>
          </p:cNvPr>
          <p:cNvSpPr txBox="1"/>
          <p:nvPr/>
        </p:nvSpPr>
        <p:spPr>
          <a:xfrm>
            <a:off x="138923" y="703586"/>
            <a:ext cx="8569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accent4"/>
                </a:solidFill>
              </a:rPr>
              <a:t>6.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="" xmlns:a16="http://schemas.microsoft.com/office/drawing/2014/main" id="{F9476483-7828-45F6-ABAF-8ED978BE8BA5}"/>
              </a:ext>
            </a:extLst>
          </p:cNvPr>
          <p:cNvSpPr txBox="1"/>
          <p:nvPr/>
        </p:nvSpPr>
        <p:spPr>
          <a:xfrm>
            <a:off x="157472" y="183519"/>
            <a:ext cx="14558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300" dirty="0">
                <a:solidFill>
                  <a:schemeClr val="accent4"/>
                </a:solidFill>
              </a:rPr>
              <a:t>4</a:t>
            </a:r>
            <a:r>
              <a:rPr lang="ko-KR" altLang="en-US" sz="1400" spc="300" dirty="0">
                <a:solidFill>
                  <a:schemeClr val="accent4"/>
                </a:solidFill>
              </a:rPr>
              <a:t>조</a:t>
            </a:r>
            <a:r>
              <a:rPr lang="en-US" altLang="ko-KR" sz="1400" spc="300" dirty="0">
                <a:solidFill>
                  <a:schemeClr val="accent4"/>
                </a:solidFill>
              </a:rPr>
              <a:t> Project</a:t>
            </a:r>
            <a:endParaRPr lang="ko-KR" altLang="en-US" sz="1400" spc="300" dirty="0">
              <a:solidFill>
                <a:schemeClr val="accent4"/>
              </a:solidFill>
            </a:endParaRPr>
          </a:p>
        </p:txBody>
      </p:sp>
      <p:cxnSp>
        <p:nvCxnSpPr>
          <p:cNvPr id="50" name="직선 연결선 49">
            <a:extLst>
              <a:ext uri="{FF2B5EF4-FFF2-40B4-BE49-F238E27FC236}">
                <a16:creationId xmlns="" xmlns:a16="http://schemas.microsoft.com/office/drawing/2014/main" id="{82EEF8F6-5006-4C69-A74A-D4F515FBEB17}"/>
              </a:ext>
            </a:extLst>
          </p:cNvPr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직사각형 153">
            <a:extLst>
              <a:ext uri="{FF2B5EF4-FFF2-40B4-BE49-F238E27FC236}">
                <a16:creationId xmlns="" xmlns:a16="http://schemas.microsoft.com/office/drawing/2014/main" id="{DECC68A9-E363-4CA4-8D26-874DDB3D7D94}"/>
              </a:ext>
            </a:extLst>
          </p:cNvPr>
          <p:cNvSpPr/>
          <p:nvPr/>
        </p:nvSpPr>
        <p:spPr>
          <a:xfrm>
            <a:off x="3368533" y="3261686"/>
            <a:ext cx="1083823" cy="43943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상품 주문</a:t>
            </a:r>
          </a:p>
        </p:txBody>
      </p:sp>
      <p:sp>
        <p:nvSpPr>
          <p:cNvPr id="155" name="직사각형 154">
            <a:extLst>
              <a:ext uri="{FF2B5EF4-FFF2-40B4-BE49-F238E27FC236}">
                <a16:creationId xmlns="" xmlns:a16="http://schemas.microsoft.com/office/drawing/2014/main" id="{F4F190EE-4F24-4D8F-B312-60DE03DED527}"/>
              </a:ext>
            </a:extLst>
          </p:cNvPr>
          <p:cNvSpPr/>
          <p:nvPr/>
        </p:nvSpPr>
        <p:spPr>
          <a:xfrm>
            <a:off x="3370291" y="5428293"/>
            <a:ext cx="1083823" cy="43943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고객센터</a:t>
            </a:r>
          </a:p>
        </p:txBody>
      </p:sp>
      <p:sp>
        <p:nvSpPr>
          <p:cNvPr id="156" name="직사각형 155">
            <a:extLst>
              <a:ext uri="{FF2B5EF4-FFF2-40B4-BE49-F238E27FC236}">
                <a16:creationId xmlns="" xmlns:a16="http://schemas.microsoft.com/office/drawing/2014/main" id="{0FED6735-E6A1-4B43-9A3D-091D5EE5BD2C}"/>
              </a:ext>
            </a:extLst>
          </p:cNvPr>
          <p:cNvSpPr/>
          <p:nvPr/>
        </p:nvSpPr>
        <p:spPr>
          <a:xfrm>
            <a:off x="3379622" y="4314042"/>
            <a:ext cx="1083823" cy="43943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마이페이지</a:t>
            </a:r>
          </a:p>
        </p:txBody>
      </p:sp>
      <p:cxnSp>
        <p:nvCxnSpPr>
          <p:cNvPr id="164" name="직선 화살표 연결선 163">
            <a:extLst>
              <a:ext uri="{FF2B5EF4-FFF2-40B4-BE49-F238E27FC236}">
                <a16:creationId xmlns="" xmlns:a16="http://schemas.microsoft.com/office/drawing/2014/main" id="{C20694FA-44FA-42CD-B0C2-AF89C2DBCEC1}"/>
              </a:ext>
            </a:extLst>
          </p:cNvPr>
          <p:cNvCxnSpPr>
            <a:cxnSpLocks/>
            <a:stCxn id="203" idx="2"/>
            <a:endCxn id="187" idx="0"/>
          </p:cNvCxnSpPr>
          <p:nvPr/>
        </p:nvCxnSpPr>
        <p:spPr>
          <a:xfrm>
            <a:off x="8549725" y="5867730"/>
            <a:ext cx="0" cy="2003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직선 화살표 연결선 167">
            <a:extLst>
              <a:ext uri="{FF2B5EF4-FFF2-40B4-BE49-F238E27FC236}">
                <a16:creationId xmlns="" xmlns:a16="http://schemas.microsoft.com/office/drawing/2014/main" id="{5F2EA5E7-4692-42AA-B9A5-F91C68251521}"/>
              </a:ext>
            </a:extLst>
          </p:cNvPr>
          <p:cNvCxnSpPr>
            <a:cxnSpLocks/>
            <a:stCxn id="206" idx="2"/>
            <a:endCxn id="214" idx="0"/>
          </p:cNvCxnSpPr>
          <p:nvPr/>
        </p:nvCxnSpPr>
        <p:spPr>
          <a:xfrm flipH="1">
            <a:off x="5448929" y="5868898"/>
            <a:ext cx="1" cy="1992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직선 화살표 연결선 170">
            <a:extLst>
              <a:ext uri="{FF2B5EF4-FFF2-40B4-BE49-F238E27FC236}">
                <a16:creationId xmlns="" xmlns:a16="http://schemas.microsoft.com/office/drawing/2014/main" id="{A4AD7C3A-527D-4E44-ACC4-53F3689B62DD}"/>
              </a:ext>
            </a:extLst>
          </p:cNvPr>
          <p:cNvCxnSpPr>
            <a:cxnSpLocks/>
            <a:stCxn id="156" idx="3"/>
            <a:endCxn id="180" idx="1"/>
          </p:cNvCxnSpPr>
          <p:nvPr/>
        </p:nvCxnSpPr>
        <p:spPr>
          <a:xfrm flipV="1">
            <a:off x="4463445" y="4531305"/>
            <a:ext cx="6428668" cy="24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직사각형 171">
            <a:extLst>
              <a:ext uri="{FF2B5EF4-FFF2-40B4-BE49-F238E27FC236}">
                <a16:creationId xmlns="" xmlns:a16="http://schemas.microsoft.com/office/drawing/2014/main" id="{8726C185-350A-47E6-ACAA-D0F6CA6BDE9F}"/>
              </a:ext>
            </a:extLst>
          </p:cNvPr>
          <p:cNvSpPr/>
          <p:nvPr/>
        </p:nvSpPr>
        <p:spPr>
          <a:xfrm>
            <a:off x="8007812" y="4311584"/>
            <a:ext cx="1083823" cy="43943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주문 내역</a:t>
            </a:r>
          </a:p>
        </p:txBody>
      </p:sp>
      <p:sp>
        <p:nvSpPr>
          <p:cNvPr id="173" name="직사각형 172">
            <a:extLst>
              <a:ext uri="{FF2B5EF4-FFF2-40B4-BE49-F238E27FC236}">
                <a16:creationId xmlns="" xmlns:a16="http://schemas.microsoft.com/office/drawing/2014/main" id="{F70199FD-1171-42E6-B8A6-5BCB18C12B21}"/>
              </a:ext>
            </a:extLst>
          </p:cNvPr>
          <p:cNvSpPr/>
          <p:nvPr/>
        </p:nvSpPr>
        <p:spPr>
          <a:xfrm>
            <a:off x="4890908" y="4311584"/>
            <a:ext cx="1083823" cy="43943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/>
              <a:t>배송지관리</a:t>
            </a:r>
            <a:endParaRPr lang="ko-KR" altLang="en-US" sz="1400" dirty="0"/>
          </a:p>
        </p:txBody>
      </p:sp>
      <p:sp>
        <p:nvSpPr>
          <p:cNvPr id="176" name="직사각형 175">
            <a:extLst>
              <a:ext uri="{FF2B5EF4-FFF2-40B4-BE49-F238E27FC236}">
                <a16:creationId xmlns="" xmlns:a16="http://schemas.microsoft.com/office/drawing/2014/main" id="{FFBC8C26-F902-45FC-BD83-AE57B886C620}"/>
              </a:ext>
            </a:extLst>
          </p:cNvPr>
          <p:cNvSpPr/>
          <p:nvPr/>
        </p:nvSpPr>
        <p:spPr>
          <a:xfrm>
            <a:off x="6437440" y="4311584"/>
            <a:ext cx="1083823" cy="43943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찜 상품</a:t>
            </a:r>
          </a:p>
        </p:txBody>
      </p:sp>
      <p:sp>
        <p:nvSpPr>
          <p:cNvPr id="180" name="직사각형 179">
            <a:extLst>
              <a:ext uri="{FF2B5EF4-FFF2-40B4-BE49-F238E27FC236}">
                <a16:creationId xmlns="" xmlns:a16="http://schemas.microsoft.com/office/drawing/2014/main" id="{FFE6F0E2-B3EA-41DC-BBFA-4D2231B96E70}"/>
              </a:ext>
            </a:extLst>
          </p:cNvPr>
          <p:cNvSpPr/>
          <p:nvPr/>
        </p:nvSpPr>
        <p:spPr>
          <a:xfrm>
            <a:off x="10892113" y="4311585"/>
            <a:ext cx="1083823" cy="43943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리뷰 작성</a:t>
            </a:r>
          </a:p>
        </p:txBody>
      </p:sp>
      <p:sp>
        <p:nvSpPr>
          <p:cNvPr id="181" name="직사각형 180">
            <a:extLst>
              <a:ext uri="{FF2B5EF4-FFF2-40B4-BE49-F238E27FC236}">
                <a16:creationId xmlns="" xmlns:a16="http://schemas.microsoft.com/office/drawing/2014/main" id="{3D570D24-E189-4543-8145-E769238FC32C}"/>
              </a:ext>
            </a:extLst>
          </p:cNvPr>
          <p:cNvSpPr/>
          <p:nvPr/>
        </p:nvSpPr>
        <p:spPr>
          <a:xfrm>
            <a:off x="10892113" y="4962903"/>
            <a:ext cx="1083823" cy="43943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글쓰기</a:t>
            </a:r>
          </a:p>
        </p:txBody>
      </p:sp>
      <p:cxnSp>
        <p:nvCxnSpPr>
          <p:cNvPr id="182" name="직선 화살표 연결선 181">
            <a:extLst>
              <a:ext uri="{FF2B5EF4-FFF2-40B4-BE49-F238E27FC236}">
                <a16:creationId xmlns="" xmlns:a16="http://schemas.microsoft.com/office/drawing/2014/main" id="{C75C31E4-D6C9-4CE6-A28B-9057FBC63DF9}"/>
              </a:ext>
            </a:extLst>
          </p:cNvPr>
          <p:cNvCxnSpPr>
            <a:cxnSpLocks/>
            <a:stCxn id="180" idx="2"/>
            <a:endCxn id="181" idx="0"/>
          </p:cNvCxnSpPr>
          <p:nvPr/>
        </p:nvCxnSpPr>
        <p:spPr>
          <a:xfrm>
            <a:off x="11434025" y="4751024"/>
            <a:ext cx="0" cy="2118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직사각형 187">
            <a:extLst>
              <a:ext uri="{FF2B5EF4-FFF2-40B4-BE49-F238E27FC236}">
                <a16:creationId xmlns="" xmlns:a16="http://schemas.microsoft.com/office/drawing/2014/main" id="{BEE29F85-9656-4019-B14C-E375E7196092}"/>
              </a:ext>
            </a:extLst>
          </p:cNvPr>
          <p:cNvSpPr/>
          <p:nvPr/>
        </p:nvSpPr>
        <p:spPr>
          <a:xfrm>
            <a:off x="9460021" y="4311583"/>
            <a:ext cx="1083823" cy="43943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상품 문의</a:t>
            </a:r>
          </a:p>
        </p:txBody>
      </p:sp>
      <p:cxnSp>
        <p:nvCxnSpPr>
          <p:cNvPr id="208" name="직선 화살표 연결선 207">
            <a:extLst>
              <a:ext uri="{FF2B5EF4-FFF2-40B4-BE49-F238E27FC236}">
                <a16:creationId xmlns="" xmlns:a16="http://schemas.microsoft.com/office/drawing/2014/main" id="{CCC5903C-92A1-46DF-968C-C9892C3F8D25}"/>
              </a:ext>
            </a:extLst>
          </p:cNvPr>
          <p:cNvCxnSpPr>
            <a:cxnSpLocks/>
            <a:stCxn id="154" idx="3"/>
            <a:endCxn id="216" idx="1"/>
          </p:cNvCxnSpPr>
          <p:nvPr/>
        </p:nvCxnSpPr>
        <p:spPr>
          <a:xfrm>
            <a:off x="4452356" y="3481406"/>
            <a:ext cx="50076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9" name="직사각형 208">
            <a:extLst>
              <a:ext uri="{FF2B5EF4-FFF2-40B4-BE49-F238E27FC236}">
                <a16:creationId xmlns="" xmlns:a16="http://schemas.microsoft.com/office/drawing/2014/main" id="{C1D67BF4-CC33-45C2-B3E6-839498C08BBC}"/>
              </a:ext>
            </a:extLst>
          </p:cNvPr>
          <p:cNvSpPr/>
          <p:nvPr/>
        </p:nvSpPr>
        <p:spPr>
          <a:xfrm>
            <a:off x="8007812" y="3261686"/>
            <a:ext cx="1083823" cy="43943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장바구니</a:t>
            </a:r>
          </a:p>
        </p:txBody>
      </p:sp>
      <p:sp>
        <p:nvSpPr>
          <p:cNvPr id="210" name="직사각형 209">
            <a:extLst>
              <a:ext uri="{FF2B5EF4-FFF2-40B4-BE49-F238E27FC236}">
                <a16:creationId xmlns="" xmlns:a16="http://schemas.microsoft.com/office/drawing/2014/main" id="{55B85E69-91CE-4D95-9A2F-8CD5E1FA08AB}"/>
              </a:ext>
            </a:extLst>
          </p:cNvPr>
          <p:cNvSpPr/>
          <p:nvPr/>
        </p:nvSpPr>
        <p:spPr>
          <a:xfrm>
            <a:off x="4890908" y="3261686"/>
            <a:ext cx="1083823" cy="43943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상품리스트</a:t>
            </a:r>
          </a:p>
        </p:txBody>
      </p:sp>
      <p:sp>
        <p:nvSpPr>
          <p:cNvPr id="215" name="직사각형 214">
            <a:extLst>
              <a:ext uri="{FF2B5EF4-FFF2-40B4-BE49-F238E27FC236}">
                <a16:creationId xmlns="" xmlns:a16="http://schemas.microsoft.com/office/drawing/2014/main" id="{698EE803-A48F-4DA3-AFC5-5DD15AA297BB}"/>
              </a:ext>
            </a:extLst>
          </p:cNvPr>
          <p:cNvSpPr/>
          <p:nvPr/>
        </p:nvSpPr>
        <p:spPr>
          <a:xfrm>
            <a:off x="6437440" y="3261686"/>
            <a:ext cx="1083823" cy="43943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상품 설명</a:t>
            </a:r>
          </a:p>
        </p:txBody>
      </p:sp>
      <p:sp>
        <p:nvSpPr>
          <p:cNvPr id="216" name="직사각형 215">
            <a:extLst>
              <a:ext uri="{FF2B5EF4-FFF2-40B4-BE49-F238E27FC236}">
                <a16:creationId xmlns="" xmlns:a16="http://schemas.microsoft.com/office/drawing/2014/main" id="{4FF2FCC3-A8B9-4862-9422-F7B0FD387D63}"/>
              </a:ext>
            </a:extLst>
          </p:cNvPr>
          <p:cNvSpPr/>
          <p:nvPr/>
        </p:nvSpPr>
        <p:spPr>
          <a:xfrm>
            <a:off x="9460021" y="3261686"/>
            <a:ext cx="1083823" cy="43943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주문서</a:t>
            </a:r>
          </a:p>
        </p:txBody>
      </p:sp>
      <p:cxnSp>
        <p:nvCxnSpPr>
          <p:cNvPr id="165" name="연결선: 꺾임 164">
            <a:extLst>
              <a:ext uri="{FF2B5EF4-FFF2-40B4-BE49-F238E27FC236}">
                <a16:creationId xmlns="" xmlns:a16="http://schemas.microsoft.com/office/drawing/2014/main" id="{B1FF7451-FDF5-4813-AEF6-7DD069CFE6D1}"/>
              </a:ext>
            </a:extLst>
          </p:cNvPr>
          <p:cNvCxnSpPr>
            <a:cxnSpLocks/>
            <a:stCxn id="178" idx="3"/>
            <a:endCxn id="196" idx="1"/>
          </p:cNvCxnSpPr>
          <p:nvPr/>
        </p:nvCxnSpPr>
        <p:spPr>
          <a:xfrm>
            <a:off x="1308494" y="4005218"/>
            <a:ext cx="462109" cy="52934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연결선: 꺾임 223">
            <a:extLst>
              <a:ext uri="{FF2B5EF4-FFF2-40B4-BE49-F238E27FC236}">
                <a16:creationId xmlns="" xmlns:a16="http://schemas.microsoft.com/office/drawing/2014/main" id="{E7582517-3C9E-40F6-A6F0-9ED593A944DA}"/>
              </a:ext>
            </a:extLst>
          </p:cNvPr>
          <p:cNvCxnSpPr>
            <a:cxnSpLocks/>
            <a:stCxn id="178" idx="3"/>
            <a:endCxn id="186" idx="1"/>
          </p:cNvCxnSpPr>
          <p:nvPr/>
        </p:nvCxnSpPr>
        <p:spPr>
          <a:xfrm flipV="1">
            <a:off x="1308494" y="2419722"/>
            <a:ext cx="456329" cy="158549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연결선: 꺾임 174">
            <a:extLst>
              <a:ext uri="{FF2B5EF4-FFF2-40B4-BE49-F238E27FC236}">
                <a16:creationId xmlns="" xmlns:a16="http://schemas.microsoft.com/office/drawing/2014/main" id="{A71BAB8A-4651-4F37-AEE4-631F0200DFA8}"/>
              </a:ext>
            </a:extLst>
          </p:cNvPr>
          <p:cNvCxnSpPr>
            <a:cxnSpLocks/>
            <a:stCxn id="196" idx="3"/>
            <a:endCxn id="155" idx="1"/>
          </p:cNvCxnSpPr>
          <p:nvPr/>
        </p:nvCxnSpPr>
        <p:spPr>
          <a:xfrm>
            <a:off x="2898851" y="4534560"/>
            <a:ext cx="471440" cy="111345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연결선: 꺾임 229">
            <a:extLst>
              <a:ext uri="{FF2B5EF4-FFF2-40B4-BE49-F238E27FC236}">
                <a16:creationId xmlns="" xmlns:a16="http://schemas.microsoft.com/office/drawing/2014/main" id="{728C5CAC-BDA6-4974-BE02-7E424074716A}"/>
              </a:ext>
            </a:extLst>
          </p:cNvPr>
          <p:cNvCxnSpPr>
            <a:cxnSpLocks/>
            <a:stCxn id="196" idx="3"/>
            <a:endCxn id="154" idx="1"/>
          </p:cNvCxnSpPr>
          <p:nvPr/>
        </p:nvCxnSpPr>
        <p:spPr>
          <a:xfrm flipV="1">
            <a:off x="2898851" y="3481406"/>
            <a:ext cx="469682" cy="105315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연결선: 꺾임 233">
            <a:extLst>
              <a:ext uri="{FF2B5EF4-FFF2-40B4-BE49-F238E27FC236}">
                <a16:creationId xmlns="" xmlns:a16="http://schemas.microsoft.com/office/drawing/2014/main" id="{0BEAF45F-9362-462D-BCCC-B9387CEF342E}"/>
              </a:ext>
            </a:extLst>
          </p:cNvPr>
          <p:cNvCxnSpPr>
            <a:cxnSpLocks/>
            <a:stCxn id="196" idx="3"/>
            <a:endCxn id="156" idx="1"/>
          </p:cNvCxnSpPr>
          <p:nvPr/>
        </p:nvCxnSpPr>
        <p:spPr>
          <a:xfrm flipV="1">
            <a:off x="2898851" y="4533762"/>
            <a:ext cx="480771" cy="79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="" xmlns:a16="http://schemas.microsoft.com/office/drawing/2014/main" id="{6A796A96-1767-4F9F-9457-78C3CF880B48}"/>
              </a:ext>
            </a:extLst>
          </p:cNvPr>
          <p:cNvSpPr/>
          <p:nvPr/>
        </p:nvSpPr>
        <p:spPr>
          <a:xfrm>
            <a:off x="3368533" y="2475972"/>
            <a:ext cx="1706806" cy="43943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/>
              <a:t>공지사항 관리</a:t>
            </a:r>
            <a:endParaRPr lang="ko-KR" altLang="en-US" sz="1600" dirty="0"/>
          </a:p>
        </p:txBody>
      </p:sp>
      <p:cxnSp>
        <p:nvCxnSpPr>
          <p:cNvPr id="6" name="꺾인 연결선 5"/>
          <p:cNvCxnSpPr>
            <a:stCxn id="186" idx="3"/>
            <a:endCxn id="213" idx="1"/>
          </p:cNvCxnSpPr>
          <p:nvPr/>
        </p:nvCxnSpPr>
        <p:spPr>
          <a:xfrm flipV="1">
            <a:off x="2848646" y="2103853"/>
            <a:ext cx="530976" cy="315869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꺾인 연결선 9"/>
          <p:cNvCxnSpPr>
            <a:stCxn id="186" idx="3"/>
            <a:endCxn id="44" idx="1"/>
          </p:cNvCxnSpPr>
          <p:nvPr/>
        </p:nvCxnSpPr>
        <p:spPr>
          <a:xfrm>
            <a:off x="2848646" y="2419722"/>
            <a:ext cx="519887" cy="275970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7629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A38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8117036" y="513343"/>
            <a:ext cx="3656577" cy="3695738"/>
            <a:chOff x="8307536" y="513343"/>
            <a:chExt cx="3656577" cy="3695738"/>
          </a:xfrm>
        </p:grpSpPr>
        <p:sp>
          <p:nvSpPr>
            <p:cNvPr id="8" name="이등변 삼각형 7"/>
            <p:cNvSpPr/>
            <p:nvPr/>
          </p:nvSpPr>
          <p:spPr>
            <a:xfrm rot="5400000">
              <a:off x="10712131" y="832233"/>
              <a:ext cx="1344721" cy="1159242"/>
            </a:xfrm>
            <a:prstGeom prst="triangl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이등변 삼각형 8"/>
            <p:cNvSpPr/>
            <p:nvPr/>
          </p:nvSpPr>
          <p:spPr>
            <a:xfrm rot="16200000" flipH="1">
              <a:off x="9326503" y="606083"/>
              <a:ext cx="1344721" cy="1159242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이등변 삼각형 9"/>
            <p:cNvSpPr/>
            <p:nvPr/>
          </p:nvSpPr>
          <p:spPr>
            <a:xfrm rot="5400000">
              <a:off x="9574196" y="1657339"/>
              <a:ext cx="1344721" cy="1159242"/>
            </a:xfrm>
            <a:prstGeom prst="triangle">
              <a:avLst/>
            </a:prstGeom>
            <a:solidFill>
              <a:schemeClr val="accent3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이등변 삼각형 11"/>
            <p:cNvSpPr/>
            <p:nvPr/>
          </p:nvSpPr>
          <p:spPr>
            <a:xfrm rot="16200000">
              <a:off x="9812602" y="2403102"/>
              <a:ext cx="1344720" cy="1159242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이등변 삼각형 12"/>
            <p:cNvSpPr/>
            <p:nvPr/>
          </p:nvSpPr>
          <p:spPr>
            <a:xfrm rot="5400000" flipH="1">
              <a:off x="9232981" y="2957100"/>
              <a:ext cx="1344720" cy="1159242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이등변 삼각형 13"/>
            <p:cNvSpPr/>
            <p:nvPr/>
          </p:nvSpPr>
          <p:spPr>
            <a:xfrm rot="16200000">
              <a:off x="8214797" y="1555441"/>
              <a:ext cx="1344720" cy="1159242"/>
            </a:xfrm>
            <a:prstGeom prst="triangl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583464" y="3541759"/>
            <a:ext cx="711765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spc="-150" dirty="0">
                <a:solidFill>
                  <a:schemeClr val="bg1">
                    <a:alpha val="70000"/>
                  </a:schemeClr>
                </a:solidFill>
                <a:latin typeface="+mj-lt"/>
                <a:ea typeface="THE명품고딕L" panose="02020603020101020101" pitchFamily="18" charset="-127"/>
              </a:rPr>
              <a:t>Market</a:t>
            </a:r>
            <a:r>
              <a:rPr lang="ko-KR" altLang="en-US" sz="4400" b="1" spc="-150" dirty="0">
                <a:solidFill>
                  <a:schemeClr val="bg1">
                    <a:alpha val="70000"/>
                  </a:schemeClr>
                </a:solidFill>
                <a:latin typeface="+mj-lt"/>
                <a:ea typeface="THE명품고딕L" panose="02020603020101020101" pitchFamily="18" charset="-127"/>
              </a:rPr>
              <a:t> </a:t>
            </a:r>
            <a:r>
              <a:rPr lang="en-US" altLang="ko-KR" sz="4400" b="1" spc="-150" dirty="0" err="1">
                <a:solidFill>
                  <a:schemeClr val="bg1">
                    <a:alpha val="70000"/>
                  </a:schemeClr>
                </a:solidFill>
                <a:latin typeface="+mj-lt"/>
                <a:ea typeface="THE명품고딕L" panose="02020603020101020101" pitchFamily="18" charset="-127"/>
              </a:rPr>
              <a:t>Kurly</a:t>
            </a:r>
            <a:r>
              <a:rPr lang="en-US" altLang="ko-KR" sz="4400" b="1" spc="-150" dirty="0">
                <a:solidFill>
                  <a:schemeClr val="bg1">
                    <a:alpha val="70000"/>
                  </a:schemeClr>
                </a:solidFill>
                <a:latin typeface="+mj-lt"/>
                <a:ea typeface="THE명품고딕L" panose="02020603020101020101" pitchFamily="18" charset="-127"/>
              </a:rPr>
              <a:t>(</a:t>
            </a:r>
            <a:r>
              <a:rPr lang="ko-KR" altLang="en-US" sz="4400" b="1" spc="-150" dirty="0">
                <a:solidFill>
                  <a:schemeClr val="bg1">
                    <a:alpha val="70000"/>
                  </a:schemeClr>
                </a:solidFill>
                <a:latin typeface="+mj-lt"/>
                <a:ea typeface="THE명품고딕L" panose="02020603020101020101" pitchFamily="18" charset="-127"/>
              </a:rPr>
              <a:t>프로그램 실행</a:t>
            </a:r>
            <a:r>
              <a:rPr lang="en-US" altLang="ko-KR" sz="4400" b="1" spc="-150" dirty="0">
                <a:solidFill>
                  <a:schemeClr val="bg1">
                    <a:alpha val="70000"/>
                  </a:schemeClr>
                </a:solidFill>
                <a:latin typeface="+mj-lt"/>
                <a:ea typeface="THE명품고딕L" panose="02020603020101020101" pitchFamily="18" charset="-127"/>
              </a:rPr>
              <a:t>)</a:t>
            </a:r>
            <a:endParaRPr lang="ko-KR" altLang="en-US" sz="4400" b="1" spc="-150" dirty="0">
              <a:solidFill>
                <a:schemeClr val="bg1">
                  <a:alpha val="70000"/>
                </a:schemeClr>
              </a:solidFill>
              <a:latin typeface="+mj-lt"/>
              <a:ea typeface="THE명품고딕L" panose="0202060302010102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27769" y="2211262"/>
            <a:ext cx="318709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b="1" spc="-150" dirty="0">
                <a:solidFill>
                  <a:schemeClr val="accent2">
                    <a:lumMod val="60000"/>
                    <a:lumOff val="40000"/>
                    <a:alpha val="70000"/>
                  </a:schemeClr>
                </a:solidFill>
                <a:latin typeface="+mj-lt"/>
                <a:ea typeface="THE명품고딕L" panose="02020603020101020101" pitchFamily="18" charset="-127"/>
              </a:rPr>
              <a:t>Part 7.</a:t>
            </a:r>
            <a:endParaRPr lang="ko-KR" altLang="en-US" sz="8000" b="1" spc="-150" dirty="0">
              <a:solidFill>
                <a:schemeClr val="accent2">
                  <a:lumMod val="60000"/>
                  <a:lumOff val="40000"/>
                  <a:alpha val="70000"/>
                </a:schemeClr>
              </a:solidFill>
              <a:latin typeface="+mj-lt"/>
              <a:ea typeface="THE명품고딕L" panose="02020603020101020101" pitchFamily="18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35000" y="3429236"/>
            <a:ext cx="508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4122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5316C9EC-4B4B-4C75-950E-088378D8F9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216" y="1638300"/>
            <a:ext cx="5962203" cy="5219700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67" name="표 67">
            <a:extLst>
              <a:ext uri="{FF2B5EF4-FFF2-40B4-BE49-F238E27FC236}">
                <a16:creationId xmlns="" xmlns:a16="http://schemas.microsoft.com/office/drawing/2014/main" id="{59ADCC43-B2E9-4AF3-AFB9-DB57422EAD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2820197"/>
              </p:ext>
            </p:extLst>
          </p:nvPr>
        </p:nvGraphicFramePr>
        <p:xfrm>
          <a:off x="7155462" y="2411144"/>
          <a:ext cx="4028055" cy="3862656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4028055">
                  <a:extLst>
                    <a:ext uri="{9D8B030D-6E8A-4147-A177-3AD203B41FA5}">
                      <a16:colId xmlns="" xmlns:a16="http://schemas.microsoft.com/office/drawing/2014/main" val="570983108"/>
                    </a:ext>
                  </a:extLst>
                </a:gridCol>
              </a:tblGrid>
              <a:tr h="42095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페이지 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메인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50359279"/>
                  </a:ext>
                </a:extLst>
              </a:tr>
              <a:tr h="17474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파일명 </a:t>
                      </a:r>
                      <a:r>
                        <a:rPr lang="en-US" altLang="ko-KR" dirty="0"/>
                        <a:t>: </a:t>
                      </a:r>
                      <a:r>
                        <a:rPr lang="en-US" altLang="ko-KR" dirty="0" err="1"/>
                        <a:t>marketkurly.jsp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687501730"/>
                  </a:ext>
                </a:extLst>
              </a:tr>
              <a:tr h="30759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화면 설명</a:t>
                      </a:r>
                      <a:endParaRPr lang="en-US" altLang="ko-KR" dirty="0"/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/>
                        <a:t>상단 메인 로고 </a:t>
                      </a:r>
                      <a:r>
                        <a:rPr lang="ko-KR" altLang="en-US" sz="1200" dirty="0" err="1"/>
                        <a:t>클릭시</a:t>
                      </a:r>
                      <a:r>
                        <a:rPr lang="ko-KR" altLang="en-US" sz="1200" dirty="0"/>
                        <a:t> 메인 페이지로 이동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현페이지</a:t>
                      </a:r>
                      <a:r>
                        <a:rPr lang="en-US" altLang="ko-KR" sz="1200" dirty="0"/>
                        <a:t>)</a:t>
                      </a: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/>
                        <a:t>회원가입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로그인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고객센터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드롭다운</a:t>
                      </a:r>
                      <a:r>
                        <a:rPr lang="en-US" altLang="ko-KR" sz="1200" dirty="0"/>
                        <a:t>) </a:t>
                      </a:r>
                      <a:r>
                        <a:rPr lang="ko-KR" altLang="en-US" sz="1200" dirty="0" err="1"/>
                        <a:t>클릭시</a:t>
                      </a:r>
                      <a:r>
                        <a:rPr lang="ko-KR" altLang="en-US" sz="1200" dirty="0"/>
                        <a:t> 해당 페이지로 이동</a:t>
                      </a:r>
                      <a:endParaRPr lang="en-US" altLang="ko-KR" sz="1200" dirty="0"/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/>
                        <a:t>각 카테고리 별로 </a:t>
                      </a:r>
                      <a:r>
                        <a:rPr lang="ko-KR" altLang="en-US" sz="1200" dirty="0" err="1"/>
                        <a:t>클릭시</a:t>
                      </a:r>
                      <a:r>
                        <a:rPr lang="ko-KR" altLang="en-US" sz="1200" dirty="0"/>
                        <a:t> 해당 페이지로 이동</a:t>
                      </a:r>
                      <a:endParaRPr lang="en-US" altLang="ko-KR" sz="1200" dirty="0"/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/>
                        <a:t>상품 관련 키워드 </a:t>
                      </a:r>
                      <a:r>
                        <a:rPr lang="ko-KR" altLang="en-US" sz="1200" dirty="0" err="1"/>
                        <a:t>검색시</a:t>
                      </a:r>
                      <a:r>
                        <a:rPr lang="ko-KR" altLang="en-US" sz="1200" dirty="0"/>
                        <a:t> 해당 페이지로 이동 후 관련 상품리스트 정보를 보여줌</a:t>
                      </a:r>
                      <a:endParaRPr lang="en-US" altLang="ko-KR" sz="1200" dirty="0"/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/>
                        <a:t>하트</a:t>
                      </a:r>
                      <a:r>
                        <a:rPr lang="en-US" altLang="ko-KR" sz="1200" dirty="0"/>
                        <a:t>: </a:t>
                      </a:r>
                      <a:r>
                        <a:rPr lang="ko-KR" altLang="en-US" sz="1200" dirty="0" err="1"/>
                        <a:t>찜목록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장바구니</a:t>
                      </a:r>
                      <a:r>
                        <a:rPr lang="en-US" altLang="ko-KR" sz="1200" dirty="0"/>
                        <a:t>: </a:t>
                      </a:r>
                      <a:r>
                        <a:rPr lang="ko-KR" altLang="en-US" sz="1200" dirty="0"/>
                        <a:t>장바구니에 담아 놓은 상품을 보여준다</a:t>
                      </a:r>
                      <a:r>
                        <a:rPr lang="en-US" altLang="ko-KR" sz="1200" dirty="0"/>
                        <a:t>. =&gt; </a:t>
                      </a:r>
                      <a:r>
                        <a:rPr lang="ko-KR" altLang="en-US" sz="1200" dirty="0" err="1">
                          <a:solidFill>
                            <a:srgbClr val="FF0000"/>
                          </a:solidFill>
                        </a:rPr>
                        <a:t>로그인시</a:t>
                      </a:r>
                      <a:r>
                        <a:rPr lang="ko-KR" altLang="en-US" sz="1200" dirty="0">
                          <a:solidFill>
                            <a:srgbClr val="FF0000"/>
                          </a:solidFill>
                        </a:rPr>
                        <a:t> 사용 가능</a:t>
                      </a:r>
                      <a:endParaRPr lang="en-US" altLang="ko-KR" sz="12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340044617"/>
                  </a:ext>
                </a:extLst>
              </a:tr>
            </a:tbl>
          </a:graphicData>
        </a:graphic>
      </p:graphicFrame>
      <p:sp>
        <p:nvSpPr>
          <p:cNvPr id="51" name="TextBox 50">
            <a:extLst>
              <a:ext uri="{FF2B5EF4-FFF2-40B4-BE49-F238E27FC236}">
                <a16:creationId xmlns="" xmlns:a16="http://schemas.microsoft.com/office/drawing/2014/main" id="{C0335DC3-A7C1-438C-A2F9-7F85F6964910}"/>
              </a:ext>
            </a:extLst>
          </p:cNvPr>
          <p:cNvSpPr txBox="1"/>
          <p:nvPr/>
        </p:nvSpPr>
        <p:spPr>
          <a:xfrm>
            <a:off x="961051" y="703586"/>
            <a:ext cx="534793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 dirty="0">
                <a:solidFill>
                  <a:schemeClr val="accent4"/>
                </a:solidFill>
                <a:latin typeface="+mj-ea"/>
                <a:ea typeface="+mj-ea"/>
              </a:rPr>
              <a:t>프로그램 실행 </a:t>
            </a:r>
            <a:r>
              <a:rPr lang="en-US" altLang="ko-KR" sz="3000" spc="-150" dirty="0">
                <a:solidFill>
                  <a:schemeClr val="accent4"/>
                </a:solidFill>
                <a:latin typeface="+mj-ea"/>
                <a:ea typeface="+mj-ea"/>
              </a:rPr>
              <a:t>– </a:t>
            </a:r>
            <a:r>
              <a:rPr lang="ko-KR" altLang="en-US" sz="3000" spc="-150" dirty="0" err="1">
                <a:solidFill>
                  <a:schemeClr val="accent4"/>
                </a:solidFill>
                <a:latin typeface="+mj-ea"/>
                <a:ea typeface="+mj-ea"/>
              </a:rPr>
              <a:t>메인화면</a:t>
            </a:r>
            <a:r>
              <a:rPr lang="ko-KR" altLang="en-US" sz="3000" spc="-150" dirty="0">
                <a:solidFill>
                  <a:schemeClr val="accent4"/>
                </a:solidFill>
                <a:latin typeface="+mj-ea"/>
                <a:ea typeface="+mj-ea"/>
              </a:rPr>
              <a:t> </a:t>
            </a:r>
            <a:r>
              <a:rPr lang="en-US" altLang="ko-KR" sz="3000" spc="-150" dirty="0">
                <a:solidFill>
                  <a:srgbClr val="FF0000"/>
                </a:solidFill>
                <a:latin typeface="+mj-ea"/>
                <a:ea typeface="+mj-ea"/>
              </a:rPr>
              <a:t>-</a:t>
            </a:r>
            <a:r>
              <a:rPr lang="ko-KR" altLang="en-US" sz="3000" spc="-150" dirty="0">
                <a:solidFill>
                  <a:srgbClr val="FF0000"/>
                </a:solidFill>
                <a:latin typeface="+mj-ea"/>
                <a:ea typeface="+mj-ea"/>
              </a:rPr>
              <a:t>수정</a:t>
            </a:r>
            <a:endParaRPr lang="ko-KR" altLang="en-US" sz="3000" spc="-15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="" xmlns:a16="http://schemas.microsoft.com/office/drawing/2014/main" id="{45E459ED-9836-42E1-8637-68071D5AF1FE}"/>
              </a:ext>
            </a:extLst>
          </p:cNvPr>
          <p:cNvSpPr txBox="1"/>
          <p:nvPr/>
        </p:nvSpPr>
        <p:spPr>
          <a:xfrm>
            <a:off x="138923" y="703586"/>
            <a:ext cx="8569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accent4"/>
                </a:solidFill>
              </a:rPr>
              <a:t>7.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="" xmlns:a16="http://schemas.microsoft.com/office/drawing/2014/main" id="{B92BC376-3B81-4D74-A19E-24BE3C9A0EDC}"/>
              </a:ext>
            </a:extLst>
          </p:cNvPr>
          <p:cNvSpPr txBox="1"/>
          <p:nvPr/>
        </p:nvSpPr>
        <p:spPr>
          <a:xfrm>
            <a:off x="157472" y="183519"/>
            <a:ext cx="14558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300" dirty="0">
                <a:solidFill>
                  <a:schemeClr val="accent4"/>
                </a:solidFill>
              </a:rPr>
              <a:t>4</a:t>
            </a:r>
            <a:r>
              <a:rPr lang="ko-KR" altLang="en-US" sz="1400" spc="300" dirty="0">
                <a:solidFill>
                  <a:schemeClr val="accent4"/>
                </a:solidFill>
              </a:rPr>
              <a:t>조</a:t>
            </a:r>
            <a:r>
              <a:rPr lang="en-US" altLang="ko-KR" sz="1400" spc="300" dirty="0">
                <a:solidFill>
                  <a:schemeClr val="accent4"/>
                </a:solidFill>
              </a:rPr>
              <a:t> Project</a:t>
            </a:r>
            <a:endParaRPr lang="ko-KR" altLang="en-US" sz="1400" spc="300" dirty="0">
              <a:solidFill>
                <a:schemeClr val="accent4"/>
              </a:solidFill>
            </a:endParaRPr>
          </a:p>
        </p:txBody>
      </p:sp>
      <p:cxnSp>
        <p:nvCxnSpPr>
          <p:cNvPr id="70" name="직선 연결선 69">
            <a:extLst>
              <a:ext uri="{FF2B5EF4-FFF2-40B4-BE49-F238E27FC236}">
                <a16:creationId xmlns="" xmlns:a16="http://schemas.microsoft.com/office/drawing/2014/main" id="{EE797A2A-A4C7-4B7D-896D-3301D3E1C8E2}"/>
              </a:ext>
            </a:extLst>
          </p:cNvPr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="" xmlns:a16="http://schemas.microsoft.com/office/drawing/2014/main" id="{EA13B871-5CBE-4CDA-B51A-41BD0732B141}"/>
              </a:ext>
            </a:extLst>
          </p:cNvPr>
          <p:cNvSpPr/>
          <p:nvPr/>
        </p:nvSpPr>
        <p:spPr>
          <a:xfrm>
            <a:off x="5651170" y="1646689"/>
            <a:ext cx="1258563" cy="1317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>
            <a:extLst>
              <a:ext uri="{FF2B5EF4-FFF2-40B4-BE49-F238E27FC236}">
                <a16:creationId xmlns="" xmlns:a16="http://schemas.microsoft.com/office/drawing/2014/main" id="{B464C659-793D-45B6-9AF8-038F2501684C}"/>
              </a:ext>
            </a:extLst>
          </p:cNvPr>
          <p:cNvSpPr/>
          <p:nvPr/>
        </p:nvSpPr>
        <p:spPr>
          <a:xfrm>
            <a:off x="3595867" y="1720214"/>
            <a:ext cx="838899" cy="4213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직사각형 71">
            <a:extLst>
              <a:ext uri="{FF2B5EF4-FFF2-40B4-BE49-F238E27FC236}">
                <a16:creationId xmlns="" xmlns:a16="http://schemas.microsoft.com/office/drawing/2014/main" id="{62E68EA0-FDB8-4DAC-BFE3-BB061F7FF243}"/>
              </a:ext>
            </a:extLst>
          </p:cNvPr>
          <p:cNvSpPr/>
          <p:nvPr/>
        </p:nvSpPr>
        <p:spPr>
          <a:xfrm>
            <a:off x="1034216" y="2206653"/>
            <a:ext cx="2875055" cy="16383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3" name="직사각형 72">
            <a:extLst>
              <a:ext uri="{FF2B5EF4-FFF2-40B4-BE49-F238E27FC236}">
                <a16:creationId xmlns="" xmlns:a16="http://schemas.microsoft.com/office/drawing/2014/main" id="{7CE4CCBA-1087-4DD9-8E00-660706E8D9CB}"/>
              </a:ext>
            </a:extLst>
          </p:cNvPr>
          <p:cNvSpPr/>
          <p:nvPr/>
        </p:nvSpPr>
        <p:spPr>
          <a:xfrm>
            <a:off x="4842924" y="2178635"/>
            <a:ext cx="1138428" cy="20734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직사각형 73">
            <a:extLst>
              <a:ext uri="{FF2B5EF4-FFF2-40B4-BE49-F238E27FC236}">
                <a16:creationId xmlns="" xmlns:a16="http://schemas.microsoft.com/office/drawing/2014/main" id="{F532B647-B3EF-422A-AC61-4389911EC91F}"/>
              </a:ext>
            </a:extLst>
          </p:cNvPr>
          <p:cNvSpPr/>
          <p:nvPr/>
        </p:nvSpPr>
        <p:spPr>
          <a:xfrm>
            <a:off x="6384023" y="2187024"/>
            <a:ext cx="534099" cy="20734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="" xmlns:a16="http://schemas.microsoft.com/office/drawing/2014/main" id="{699A701E-28A0-46C2-B85D-021454C81CA7}"/>
              </a:ext>
            </a:extLst>
          </p:cNvPr>
          <p:cNvSpPr/>
          <p:nvPr/>
        </p:nvSpPr>
        <p:spPr>
          <a:xfrm>
            <a:off x="3352587" y="1646689"/>
            <a:ext cx="243280" cy="20497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FF0000"/>
                </a:solidFill>
              </a:rPr>
              <a:t>1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="" xmlns:a16="http://schemas.microsoft.com/office/drawing/2014/main" id="{6B908C9A-1CF2-4957-95B1-9F6798E9C27C}"/>
              </a:ext>
            </a:extLst>
          </p:cNvPr>
          <p:cNvSpPr/>
          <p:nvPr/>
        </p:nvSpPr>
        <p:spPr>
          <a:xfrm>
            <a:off x="5402707" y="1652861"/>
            <a:ext cx="243280" cy="20497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FF0000"/>
                </a:solidFill>
              </a:rPr>
              <a:t>2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76" name="타원 75">
            <a:extLst>
              <a:ext uri="{FF2B5EF4-FFF2-40B4-BE49-F238E27FC236}">
                <a16:creationId xmlns="" xmlns:a16="http://schemas.microsoft.com/office/drawing/2014/main" id="{8E8E1A53-34F9-4B74-9553-3624AD524481}"/>
              </a:ext>
            </a:extLst>
          </p:cNvPr>
          <p:cNvSpPr/>
          <p:nvPr/>
        </p:nvSpPr>
        <p:spPr>
          <a:xfrm>
            <a:off x="833570" y="2027108"/>
            <a:ext cx="243280" cy="20497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FF0000"/>
                </a:solidFill>
              </a:rPr>
              <a:t>3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77" name="타원 76">
            <a:extLst>
              <a:ext uri="{FF2B5EF4-FFF2-40B4-BE49-F238E27FC236}">
                <a16:creationId xmlns="" xmlns:a16="http://schemas.microsoft.com/office/drawing/2014/main" id="{756155BC-85F2-4FDE-A7D1-B51E31330983}"/>
              </a:ext>
            </a:extLst>
          </p:cNvPr>
          <p:cNvSpPr/>
          <p:nvPr/>
        </p:nvSpPr>
        <p:spPr>
          <a:xfrm>
            <a:off x="4635412" y="2001677"/>
            <a:ext cx="243280" cy="20497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FF0000"/>
                </a:solidFill>
              </a:rPr>
              <a:t>4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78" name="타원 77">
            <a:extLst>
              <a:ext uri="{FF2B5EF4-FFF2-40B4-BE49-F238E27FC236}">
                <a16:creationId xmlns="" xmlns:a16="http://schemas.microsoft.com/office/drawing/2014/main" id="{289816C8-A34B-4079-A380-CBA6C6A9C04D}"/>
              </a:ext>
            </a:extLst>
          </p:cNvPr>
          <p:cNvSpPr/>
          <p:nvPr/>
        </p:nvSpPr>
        <p:spPr>
          <a:xfrm>
            <a:off x="6162060" y="1988239"/>
            <a:ext cx="243280" cy="20497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FF0000"/>
                </a:solidFill>
              </a:rPr>
              <a:t>5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9164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8117036" y="513343"/>
            <a:ext cx="3656577" cy="3695738"/>
            <a:chOff x="8307536" y="513343"/>
            <a:chExt cx="3656577" cy="3695738"/>
          </a:xfrm>
        </p:grpSpPr>
        <p:sp>
          <p:nvSpPr>
            <p:cNvPr id="8" name="이등변 삼각형 7"/>
            <p:cNvSpPr/>
            <p:nvPr/>
          </p:nvSpPr>
          <p:spPr>
            <a:xfrm rot="5400000">
              <a:off x="10712131" y="832233"/>
              <a:ext cx="1344721" cy="1159242"/>
            </a:xfrm>
            <a:prstGeom prst="triangl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이등변 삼각형 8"/>
            <p:cNvSpPr/>
            <p:nvPr/>
          </p:nvSpPr>
          <p:spPr>
            <a:xfrm rot="16200000" flipH="1">
              <a:off x="9326503" y="606083"/>
              <a:ext cx="1344721" cy="1159242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이등변 삼각형 9"/>
            <p:cNvSpPr/>
            <p:nvPr/>
          </p:nvSpPr>
          <p:spPr>
            <a:xfrm rot="5400000">
              <a:off x="9574196" y="1657339"/>
              <a:ext cx="1344721" cy="1159242"/>
            </a:xfrm>
            <a:prstGeom prst="triangle">
              <a:avLst/>
            </a:prstGeom>
            <a:solidFill>
              <a:schemeClr val="accent3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이등변 삼각형 11"/>
            <p:cNvSpPr/>
            <p:nvPr/>
          </p:nvSpPr>
          <p:spPr>
            <a:xfrm rot="16200000">
              <a:off x="9812602" y="2403102"/>
              <a:ext cx="1344720" cy="1159242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이등변 삼각형 12"/>
            <p:cNvSpPr/>
            <p:nvPr/>
          </p:nvSpPr>
          <p:spPr>
            <a:xfrm rot="5400000" flipH="1">
              <a:off x="9232981" y="2957100"/>
              <a:ext cx="1344720" cy="1159242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이등변 삼각형 13"/>
            <p:cNvSpPr/>
            <p:nvPr/>
          </p:nvSpPr>
          <p:spPr>
            <a:xfrm rot="16200000">
              <a:off x="8214797" y="1555441"/>
              <a:ext cx="1344720" cy="1159242"/>
            </a:xfrm>
            <a:prstGeom prst="triangl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527769" y="2211262"/>
            <a:ext cx="5187231" cy="2099938"/>
            <a:chOff x="527769" y="1728426"/>
            <a:chExt cx="5187231" cy="2099938"/>
          </a:xfrm>
        </p:grpSpPr>
        <p:sp>
          <p:nvSpPr>
            <p:cNvPr id="18" name="TextBox 17"/>
            <p:cNvSpPr txBox="1"/>
            <p:nvPr/>
          </p:nvSpPr>
          <p:spPr>
            <a:xfrm>
              <a:off x="558064" y="3058923"/>
              <a:ext cx="4730782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400" b="1" spc="-150" dirty="0" smtClean="0">
                  <a:solidFill>
                    <a:schemeClr val="tx1">
                      <a:alpha val="70000"/>
                    </a:schemeClr>
                  </a:solidFill>
                  <a:latin typeface="+mj-lt"/>
                  <a:ea typeface="THE명품고딕L" panose="02020603020101020101" pitchFamily="18" charset="-127"/>
                </a:rPr>
                <a:t>프로젝트 목적</a:t>
              </a:r>
              <a:r>
                <a:rPr lang="ko-KR" altLang="en-US" sz="4400" b="1" spc="-150" dirty="0" smtClean="0">
                  <a:solidFill>
                    <a:schemeClr val="bg1">
                      <a:alpha val="70000"/>
                    </a:schemeClr>
                  </a:solidFill>
                  <a:latin typeface="+mj-lt"/>
                  <a:ea typeface="THE명품고딕L" panose="02020603020101020101" pitchFamily="18" charset="-127"/>
                </a:rPr>
                <a:t> </a:t>
              </a:r>
              <a:r>
                <a:rPr lang="ko-KR" altLang="en-US" sz="4400" b="1" spc="-150" dirty="0">
                  <a:solidFill>
                    <a:schemeClr val="bg1">
                      <a:alpha val="70000"/>
                    </a:schemeClr>
                  </a:solidFill>
                  <a:latin typeface="+mj-lt"/>
                  <a:ea typeface="THE명품고딕L" panose="02020603020101020101" pitchFamily="18" charset="-127"/>
                </a:rPr>
                <a:t>분배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27769" y="1728426"/>
              <a:ext cx="3187091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0" b="1" spc="-150" dirty="0">
                  <a:solidFill>
                    <a:schemeClr val="accent2">
                      <a:lumMod val="60000"/>
                      <a:lumOff val="40000"/>
                      <a:alpha val="70000"/>
                    </a:schemeClr>
                  </a:solidFill>
                  <a:latin typeface="+mj-lt"/>
                  <a:ea typeface="THE명품고딕L" panose="02020603020101020101" pitchFamily="18" charset="-127"/>
                </a:rPr>
                <a:t>Part </a:t>
              </a:r>
              <a:r>
                <a:rPr lang="en-US" altLang="ko-KR" sz="8000" b="1" spc="-150" dirty="0" smtClean="0">
                  <a:solidFill>
                    <a:schemeClr val="accent2">
                      <a:lumMod val="60000"/>
                      <a:lumOff val="40000"/>
                      <a:alpha val="70000"/>
                    </a:schemeClr>
                  </a:solidFill>
                  <a:latin typeface="+mj-lt"/>
                  <a:ea typeface="THE명품고딕L" panose="02020603020101020101" pitchFamily="18" charset="-127"/>
                </a:rPr>
                <a:t>0.</a:t>
              </a:r>
              <a:endParaRPr lang="ko-KR" altLang="en-US" sz="8000" b="1" spc="-150" dirty="0">
                <a:solidFill>
                  <a:schemeClr val="accent2">
                    <a:lumMod val="60000"/>
                    <a:lumOff val="40000"/>
                    <a:alpha val="70000"/>
                  </a:schemeClr>
                </a:solidFill>
                <a:latin typeface="+mj-lt"/>
                <a:ea typeface="THE명품고딕L" panose="02020603020101020101" pitchFamily="18" charset="-127"/>
              </a:endParaRPr>
            </a:p>
          </p:txBody>
        </p:sp>
        <p:cxnSp>
          <p:nvCxnSpPr>
            <p:cNvPr id="5" name="직선 연결선 4"/>
            <p:cNvCxnSpPr/>
            <p:nvPr/>
          </p:nvCxnSpPr>
          <p:spPr>
            <a:xfrm>
              <a:off x="635000" y="2946400"/>
              <a:ext cx="5080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내용 개체 틀 2">
            <a:extLst>
              <a:ext uri="{FF2B5EF4-FFF2-40B4-BE49-F238E27FC236}">
                <a16:creationId xmlns="" xmlns:a16="http://schemas.microsoft.com/office/drawing/2014/main" id="{087D3CD0-18D7-4B97-A898-DAA68682732F}"/>
              </a:ext>
            </a:extLst>
          </p:cNvPr>
          <p:cNvSpPr txBox="1">
            <a:spLocks/>
          </p:cNvSpPr>
          <p:nvPr/>
        </p:nvSpPr>
        <p:spPr>
          <a:xfrm>
            <a:off x="635000" y="4679092"/>
            <a:ext cx="7891849" cy="79849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  <a:defRPr/>
            </a:pPr>
            <a:r>
              <a:rPr lang="ko-KR" altLang="en-US" sz="2000" dirty="0">
                <a:latin typeface="맑은 고딕" pitchFamily="50" charset="-127"/>
                <a:ea typeface="맑은 고딕" pitchFamily="50" charset="-127"/>
              </a:rPr>
              <a:t>코로나 이후 소비 </a:t>
            </a:r>
            <a:r>
              <a:rPr lang="ko-KR" altLang="en-US" sz="2000" dirty="0" err="1">
                <a:latin typeface="맑은 고딕" pitchFamily="50" charset="-127"/>
                <a:ea typeface="맑은 고딕" pitchFamily="50" charset="-127"/>
              </a:rPr>
              <a:t>트렌드가</a:t>
            </a:r>
            <a:r>
              <a:rPr lang="ko-KR" altLang="en-US" sz="2000" dirty="0">
                <a:latin typeface="맑은 고딕" pitchFamily="50" charset="-127"/>
                <a:ea typeface="맑은 고딕" pitchFamily="50" charset="-127"/>
              </a:rPr>
              <a:t> 바뀌면서 온라인쇼핑이 증가됨에 따라 그에 맞는 편리함과 식료품의 신선함을 제공하기 위해  </a:t>
            </a:r>
            <a: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  <a:t>비대면 구매</a:t>
            </a:r>
            <a:endParaRPr lang="ko-KR" altLang="en-US" sz="200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25410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3" name="Google Shape;50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1741500"/>
            <a:ext cx="6765625" cy="4964100"/>
          </a:xfrm>
          <a:prstGeom prst="rect">
            <a:avLst/>
          </a:prstGeom>
          <a:noFill/>
          <a:ln>
            <a:noFill/>
          </a:ln>
        </p:spPr>
      </p:pic>
      <p:sp>
        <p:nvSpPr>
          <p:cNvPr id="504" name="Google Shape;504;p40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505" name="Google Shape;505;p40"/>
          <p:cNvGraphicFramePr/>
          <p:nvPr/>
        </p:nvGraphicFramePr>
        <p:xfrm>
          <a:off x="7155462" y="2411144"/>
          <a:ext cx="4028050" cy="386267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4028050"/>
              </a:tblGrid>
              <a:tr h="4209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/>
                        <a:t>페이지 : </a:t>
                      </a:r>
                      <a:r>
                        <a:rPr lang="ko-KR" sz="1800"/>
                        <a:t>상품검색페이지</a:t>
                      </a:r>
                      <a:endParaRPr/>
                    </a:p>
                  </a:txBody>
                  <a:tcPr marL="91450" marR="91450" marT="45725" marB="45725"/>
                </a:tc>
              </a:tr>
              <a:tr h="1747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/>
                        <a:t>파일명 : </a:t>
                      </a:r>
                      <a:r>
                        <a:rPr lang="ko-KR" sz="1800"/>
                        <a:t>pdlistsearch</a:t>
                      </a:r>
                      <a:r>
                        <a:rPr lang="ko-KR" sz="1800" u="none" strike="noStrike" cap="none"/>
                        <a:t>.jsp</a:t>
                      </a:r>
                      <a:endParaRPr sz="1800" u="none" strike="noStrike" cap="none"/>
                    </a:p>
                  </a:txBody>
                  <a:tcPr marL="91450" marR="91450" marT="45725" marB="45725"/>
                </a:tc>
              </a:tr>
              <a:tr h="30759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/>
                        <a:t>화면 설명</a:t>
                      </a:r>
                      <a:endParaRPr sz="1800" u="none" strike="noStrike" cap="none"/>
                    </a:p>
                    <a:p>
                      <a:pPr marL="228600" lvl="0" indent="-2413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AutoNum type="arabicPeriod"/>
                      </a:pPr>
                      <a:r>
                        <a:rPr lang="ko-KR"/>
                        <a:t>검색조건에 검색하고자 하는 것을 입력</a:t>
                      </a:r>
                      <a:endParaRPr/>
                    </a:p>
                    <a:p>
                      <a:pPr marL="228600" lvl="0" indent="-2413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AutoNum type="arabicPeriod"/>
                      </a:pPr>
                      <a:r>
                        <a:rPr lang="ko-KR"/>
                        <a:t>검색하기 클릭을 합니다</a:t>
                      </a:r>
                      <a:endParaRPr/>
                    </a:p>
                    <a:p>
                      <a:pPr marL="228600" lvl="0" indent="-2413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AutoNum type="arabicPeriod"/>
                      </a:pPr>
                      <a:r>
                        <a:rPr lang="ko-KR"/>
                        <a:t>상품들 중에 내가 검색한 내용관련 상품들이 검색되어져 화면에 보여줍니다.</a:t>
                      </a:r>
                      <a:endParaRPr/>
                    </a:p>
                  </a:txBody>
                  <a:tcPr marL="91450" marR="91450" marT="45725" marB="45725"/>
                </a:tc>
              </a:tr>
            </a:tbl>
          </a:graphicData>
        </a:graphic>
      </p:graphicFrame>
      <p:sp>
        <p:nvSpPr>
          <p:cNvPr id="506" name="Google Shape;506;p40"/>
          <p:cNvSpPr txBox="1"/>
          <p:nvPr/>
        </p:nvSpPr>
        <p:spPr>
          <a:xfrm>
            <a:off x="961049" y="703575"/>
            <a:ext cx="8475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프로그램 실행 – </a:t>
            </a:r>
            <a:r>
              <a:rPr lang="ko-KR" sz="3000">
                <a:solidFill>
                  <a:schemeClr val="accent4"/>
                </a:solidFill>
              </a:rPr>
              <a:t>상품검색 페이지</a:t>
            </a:r>
            <a:endParaRPr sz="3000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7" name="Google Shape;507;p40"/>
          <p:cNvSpPr txBox="1"/>
          <p:nvPr/>
        </p:nvSpPr>
        <p:spPr>
          <a:xfrm>
            <a:off x="138923" y="703586"/>
            <a:ext cx="8571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 b="1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7.</a:t>
            </a:r>
            <a:endParaRPr sz="3200" b="1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8" name="Google Shape;508;p40"/>
          <p:cNvSpPr txBox="1"/>
          <p:nvPr/>
        </p:nvSpPr>
        <p:spPr>
          <a:xfrm>
            <a:off x="157472" y="183519"/>
            <a:ext cx="1455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4조 Project</a:t>
            </a:r>
            <a:endParaRPr sz="1400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09" name="Google Shape;509;p40"/>
          <p:cNvCxnSpPr/>
          <p:nvPr/>
        </p:nvCxnSpPr>
        <p:spPr>
          <a:xfrm>
            <a:off x="139700" y="491296"/>
            <a:ext cx="19938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10" name="Google Shape;510;p40"/>
          <p:cNvSpPr/>
          <p:nvPr/>
        </p:nvSpPr>
        <p:spPr>
          <a:xfrm>
            <a:off x="317195" y="5913909"/>
            <a:ext cx="6251100" cy="207300"/>
          </a:xfrm>
          <a:prstGeom prst="rect">
            <a:avLst/>
          </a:prstGeom>
          <a:noFill/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1" name="Google Shape;511;p40"/>
          <p:cNvSpPr/>
          <p:nvPr/>
        </p:nvSpPr>
        <p:spPr>
          <a:xfrm>
            <a:off x="5653275" y="3070225"/>
            <a:ext cx="915000" cy="329400"/>
          </a:xfrm>
          <a:prstGeom prst="rect">
            <a:avLst/>
          </a:prstGeom>
          <a:noFill/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2" name="Google Shape;512;p40"/>
          <p:cNvSpPr/>
          <p:nvPr/>
        </p:nvSpPr>
        <p:spPr>
          <a:xfrm>
            <a:off x="1669275" y="3070225"/>
            <a:ext cx="3804300" cy="307800"/>
          </a:xfrm>
          <a:prstGeom prst="rect">
            <a:avLst/>
          </a:prstGeom>
          <a:noFill/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3" name="Google Shape;513;p40"/>
          <p:cNvSpPr/>
          <p:nvPr/>
        </p:nvSpPr>
        <p:spPr>
          <a:xfrm>
            <a:off x="1502187" y="2969264"/>
            <a:ext cx="243300" cy="204900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12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4" name="Google Shape;514;p40"/>
          <p:cNvSpPr/>
          <p:nvPr/>
        </p:nvSpPr>
        <p:spPr>
          <a:xfrm>
            <a:off x="5783707" y="2872061"/>
            <a:ext cx="243300" cy="204900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12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5" name="Google Shape;515;p40"/>
          <p:cNvSpPr/>
          <p:nvPr/>
        </p:nvSpPr>
        <p:spPr>
          <a:xfrm>
            <a:off x="132470" y="5840246"/>
            <a:ext cx="243300" cy="204900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sz="12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8759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0" name="Google Shape;52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6500" y="1747200"/>
            <a:ext cx="6738599" cy="4958400"/>
          </a:xfrm>
          <a:prstGeom prst="rect">
            <a:avLst/>
          </a:prstGeom>
          <a:noFill/>
          <a:ln>
            <a:noFill/>
          </a:ln>
        </p:spPr>
      </p:pic>
      <p:sp>
        <p:nvSpPr>
          <p:cNvPr id="521" name="Google Shape;521;p41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522" name="Google Shape;522;p41"/>
          <p:cNvGraphicFramePr/>
          <p:nvPr/>
        </p:nvGraphicFramePr>
        <p:xfrm>
          <a:off x="7155462" y="2411144"/>
          <a:ext cx="4028050" cy="386267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4028050"/>
              </a:tblGrid>
              <a:tr h="4209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/>
                        <a:t>페이지 : </a:t>
                      </a:r>
                      <a:r>
                        <a:rPr lang="ko-KR" sz="1800"/>
                        <a:t>신상품 페이지</a:t>
                      </a:r>
                      <a:endParaRPr/>
                    </a:p>
                  </a:txBody>
                  <a:tcPr marL="91450" marR="91450" marT="45725" marB="45725"/>
                </a:tc>
              </a:tr>
              <a:tr h="1747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/>
                        <a:t>파일명 : </a:t>
                      </a:r>
                      <a:r>
                        <a:rPr lang="ko-KR" sz="1800"/>
                        <a:t>pdlistsearch</a:t>
                      </a:r>
                      <a:r>
                        <a:rPr lang="ko-KR" sz="1800" u="none" strike="noStrike" cap="none"/>
                        <a:t>.jsp</a:t>
                      </a:r>
                      <a:endParaRPr sz="1800" u="none" strike="noStrike" cap="none"/>
                    </a:p>
                  </a:txBody>
                  <a:tcPr marL="91450" marR="91450" marT="45725" marB="45725"/>
                </a:tc>
              </a:tr>
              <a:tr h="30759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/>
                        <a:t>화면 설명</a:t>
                      </a:r>
                      <a:endParaRPr sz="1800" u="none" strike="noStrike" cap="none"/>
                    </a:p>
                    <a:p>
                      <a:pPr marL="228600" lvl="0" indent="-2413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AutoNum type="arabicPeriod"/>
                      </a:pPr>
                      <a:r>
                        <a:rPr lang="ko-KR"/>
                        <a:t>신상품 버튼을 누름.</a:t>
                      </a:r>
                      <a:endParaRPr/>
                    </a:p>
                    <a:p>
                      <a:pPr marL="228600" lvl="0" indent="-2413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AutoNum type="arabicPeriod"/>
                      </a:pPr>
                      <a:r>
                        <a:rPr lang="ko-KR"/>
                        <a:t>새롭게 업데이트되는 상품들을 한눈에 펼쳐볼 수 있음.</a:t>
                      </a:r>
                      <a:endParaRPr/>
                    </a:p>
                  </a:txBody>
                  <a:tcPr marL="91450" marR="91450" marT="45725" marB="45725"/>
                </a:tc>
              </a:tr>
            </a:tbl>
          </a:graphicData>
        </a:graphic>
      </p:graphicFrame>
      <p:sp>
        <p:nvSpPr>
          <p:cNvPr id="523" name="Google Shape;523;p41"/>
          <p:cNvSpPr txBox="1"/>
          <p:nvPr/>
        </p:nvSpPr>
        <p:spPr>
          <a:xfrm>
            <a:off x="961049" y="703575"/>
            <a:ext cx="8475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프로그램 실행 –</a:t>
            </a:r>
            <a:r>
              <a:rPr lang="ko-KR" sz="3000">
                <a:solidFill>
                  <a:schemeClr val="accent4"/>
                </a:solidFill>
              </a:rPr>
              <a:t> 신상품 페이지</a:t>
            </a:r>
            <a:endParaRPr sz="3000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4" name="Google Shape;524;p41"/>
          <p:cNvSpPr txBox="1"/>
          <p:nvPr/>
        </p:nvSpPr>
        <p:spPr>
          <a:xfrm>
            <a:off x="138923" y="703586"/>
            <a:ext cx="8571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 b="1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7.</a:t>
            </a:r>
            <a:endParaRPr sz="3200" b="1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5" name="Google Shape;525;p41"/>
          <p:cNvSpPr txBox="1"/>
          <p:nvPr/>
        </p:nvSpPr>
        <p:spPr>
          <a:xfrm>
            <a:off x="157472" y="183519"/>
            <a:ext cx="1455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4조 Project</a:t>
            </a:r>
            <a:endParaRPr sz="1400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26" name="Google Shape;526;p41"/>
          <p:cNvCxnSpPr/>
          <p:nvPr/>
        </p:nvCxnSpPr>
        <p:spPr>
          <a:xfrm>
            <a:off x="139700" y="491296"/>
            <a:ext cx="19938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27" name="Google Shape;527;p41"/>
          <p:cNvSpPr/>
          <p:nvPr/>
        </p:nvSpPr>
        <p:spPr>
          <a:xfrm>
            <a:off x="3214875" y="2710822"/>
            <a:ext cx="838800" cy="307800"/>
          </a:xfrm>
          <a:prstGeom prst="rect">
            <a:avLst/>
          </a:prstGeom>
          <a:noFill/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8" name="Google Shape;528;p41"/>
          <p:cNvSpPr/>
          <p:nvPr/>
        </p:nvSpPr>
        <p:spPr>
          <a:xfrm>
            <a:off x="1288275" y="2334925"/>
            <a:ext cx="616500" cy="307800"/>
          </a:xfrm>
          <a:prstGeom prst="rect">
            <a:avLst/>
          </a:prstGeom>
          <a:noFill/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9" name="Google Shape;529;p41"/>
          <p:cNvSpPr/>
          <p:nvPr/>
        </p:nvSpPr>
        <p:spPr>
          <a:xfrm>
            <a:off x="1121187" y="2207264"/>
            <a:ext cx="243300" cy="204900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12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0" name="Google Shape;530;p41"/>
          <p:cNvSpPr/>
          <p:nvPr/>
        </p:nvSpPr>
        <p:spPr>
          <a:xfrm>
            <a:off x="3040507" y="2643461"/>
            <a:ext cx="243300" cy="204900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12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707285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5" name="Google Shape;535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809000"/>
            <a:ext cx="6827099" cy="4896601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42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537" name="Google Shape;537;p42"/>
          <p:cNvGraphicFramePr/>
          <p:nvPr/>
        </p:nvGraphicFramePr>
        <p:xfrm>
          <a:off x="7155462" y="2411144"/>
          <a:ext cx="4028050" cy="386267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4028050"/>
              </a:tblGrid>
              <a:tr h="4209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/>
                        <a:t>페이지 : </a:t>
                      </a:r>
                      <a:r>
                        <a:rPr lang="ko-KR" sz="1800"/>
                        <a:t>베스트 페이지</a:t>
                      </a:r>
                      <a:endParaRPr/>
                    </a:p>
                  </a:txBody>
                  <a:tcPr marL="91450" marR="91450" marT="45725" marB="45725"/>
                </a:tc>
              </a:tr>
              <a:tr h="1747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/>
                        <a:t>파일명 : </a:t>
                      </a:r>
                      <a:r>
                        <a:rPr lang="ko-KR" sz="1800"/>
                        <a:t>bestpdlist</a:t>
                      </a:r>
                      <a:r>
                        <a:rPr lang="ko-KR" sz="1800" u="none" strike="noStrike" cap="none"/>
                        <a:t>.jsp</a:t>
                      </a:r>
                      <a:endParaRPr sz="1800" u="none" strike="noStrike" cap="none"/>
                    </a:p>
                  </a:txBody>
                  <a:tcPr marL="91450" marR="91450" marT="45725" marB="45725"/>
                </a:tc>
              </a:tr>
              <a:tr h="30759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/>
                        <a:t>화면 설명</a:t>
                      </a:r>
                      <a:endParaRPr sz="1800" u="none" strike="noStrike" cap="none"/>
                    </a:p>
                    <a:p>
                      <a:pPr marL="228600" lvl="0" indent="-2413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AutoNum type="arabicPeriod"/>
                      </a:pPr>
                      <a:r>
                        <a:rPr lang="ko-KR"/>
                        <a:t>베스트 버튼을 누름.</a:t>
                      </a:r>
                      <a:endParaRPr/>
                    </a:p>
                    <a:p>
                      <a:pPr marL="228600" lvl="0" indent="-2413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AutoNum type="arabicPeriod"/>
                      </a:pPr>
                      <a:r>
                        <a:rPr lang="ko-KR"/>
                        <a:t>고객들과 관심과 니즈를 충족케 하는 베스트 상품들로 구성되어있는 제품들을 보여줌.</a:t>
                      </a:r>
                      <a:endParaRPr/>
                    </a:p>
                  </a:txBody>
                  <a:tcPr marL="91450" marR="91450" marT="45725" marB="45725"/>
                </a:tc>
              </a:tr>
            </a:tbl>
          </a:graphicData>
        </a:graphic>
      </p:graphicFrame>
      <p:sp>
        <p:nvSpPr>
          <p:cNvPr id="538" name="Google Shape;538;p42"/>
          <p:cNvSpPr txBox="1"/>
          <p:nvPr/>
        </p:nvSpPr>
        <p:spPr>
          <a:xfrm>
            <a:off x="961049" y="703575"/>
            <a:ext cx="8475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프로그램 실행 –</a:t>
            </a:r>
            <a:r>
              <a:rPr lang="ko-KR" sz="3000">
                <a:solidFill>
                  <a:schemeClr val="accent4"/>
                </a:solidFill>
              </a:rPr>
              <a:t> 베스트 페이지</a:t>
            </a:r>
            <a:endParaRPr sz="3000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9" name="Google Shape;539;p42"/>
          <p:cNvSpPr txBox="1"/>
          <p:nvPr/>
        </p:nvSpPr>
        <p:spPr>
          <a:xfrm>
            <a:off x="138923" y="703586"/>
            <a:ext cx="8571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 b="1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7.</a:t>
            </a:r>
            <a:endParaRPr sz="3200" b="1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0" name="Google Shape;540;p42"/>
          <p:cNvSpPr txBox="1"/>
          <p:nvPr/>
        </p:nvSpPr>
        <p:spPr>
          <a:xfrm>
            <a:off x="157472" y="183519"/>
            <a:ext cx="1455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4조 Project</a:t>
            </a:r>
            <a:endParaRPr sz="1400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41" name="Google Shape;541;p42"/>
          <p:cNvCxnSpPr/>
          <p:nvPr/>
        </p:nvCxnSpPr>
        <p:spPr>
          <a:xfrm>
            <a:off x="139700" y="491296"/>
            <a:ext cx="19938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42" name="Google Shape;542;p42"/>
          <p:cNvSpPr/>
          <p:nvPr/>
        </p:nvSpPr>
        <p:spPr>
          <a:xfrm>
            <a:off x="3214875" y="2710822"/>
            <a:ext cx="838800" cy="307800"/>
          </a:xfrm>
          <a:prstGeom prst="rect">
            <a:avLst/>
          </a:prstGeom>
          <a:noFill/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3" name="Google Shape;543;p42"/>
          <p:cNvSpPr/>
          <p:nvPr/>
        </p:nvSpPr>
        <p:spPr>
          <a:xfrm>
            <a:off x="2050275" y="2334925"/>
            <a:ext cx="616500" cy="307800"/>
          </a:xfrm>
          <a:prstGeom prst="rect">
            <a:avLst/>
          </a:prstGeom>
          <a:noFill/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4" name="Google Shape;544;p42"/>
          <p:cNvSpPr/>
          <p:nvPr/>
        </p:nvSpPr>
        <p:spPr>
          <a:xfrm>
            <a:off x="1959387" y="2207264"/>
            <a:ext cx="243300" cy="204900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12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5" name="Google Shape;545;p42"/>
          <p:cNvSpPr/>
          <p:nvPr/>
        </p:nvSpPr>
        <p:spPr>
          <a:xfrm>
            <a:off x="3040507" y="2643461"/>
            <a:ext cx="243300" cy="204900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12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395246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0" name="Google Shape;55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751050"/>
            <a:ext cx="6854100" cy="4954549"/>
          </a:xfrm>
          <a:prstGeom prst="rect">
            <a:avLst/>
          </a:prstGeom>
          <a:noFill/>
          <a:ln>
            <a:noFill/>
          </a:ln>
        </p:spPr>
      </p:pic>
      <p:sp>
        <p:nvSpPr>
          <p:cNvPr id="551" name="Google Shape;551;p43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552" name="Google Shape;552;p43"/>
          <p:cNvGraphicFramePr/>
          <p:nvPr/>
        </p:nvGraphicFramePr>
        <p:xfrm>
          <a:off x="7155462" y="2411144"/>
          <a:ext cx="4028050" cy="386267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4028050"/>
              </a:tblGrid>
              <a:tr h="4209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/>
                        <a:t>페이지 : </a:t>
                      </a:r>
                      <a:r>
                        <a:rPr lang="ko-KR" sz="1800"/>
                        <a:t>알뜰쇼핑 페이지</a:t>
                      </a:r>
                      <a:endParaRPr/>
                    </a:p>
                  </a:txBody>
                  <a:tcPr marL="91450" marR="91450" marT="45725" marB="45725"/>
                </a:tc>
              </a:tr>
              <a:tr h="1747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/>
                        <a:t>파일명 : </a:t>
                      </a:r>
                      <a:r>
                        <a:rPr lang="ko-KR" sz="1800"/>
                        <a:t>pdlistsearch</a:t>
                      </a:r>
                      <a:r>
                        <a:rPr lang="ko-KR" sz="1800" u="none" strike="noStrike" cap="none"/>
                        <a:t>.jsp</a:t>
                      </a:r>
                      <a:endParaRPr sz="1800" u="none" strike="noStrike" cap="none"/>
                    </a:p>
                  </a:txBody>
                  <a:tcPr marL="91450" marR="91450" marT="45725" marB="45725"/>
                </a:tc>
              </a:tr>
              <a:tr h="30759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/>
                        <a:t>화면 설명</a:t>
                      </a:r>
                      <a:endParaRPr sz="1800" u="none" strike="noStrike" cap="none"/>
                    </a:p>
                    <a:p>
                      <a:pPr marL="228600" lvl="0" indent="-2413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AutoNum type="arabicPeriod"/>
                      </a:pPr>
                      <a:r>
                        <a:rPr lang="ko-KR"/>
                        <a:t>알뜰쇼핑 버튼을 누름.</a:t>
                      </a:r>
                      <a:endParaRPr/>
                    </a:p>
                    <a:p>
                      <a:pPr marL="228600" lvl="0" indent="-2413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AutoNum type="arabicPeriod"/>
                      </a:pPr>
                      <a:r>
                        <a:rPr lang="ko-KR"/>
                        <a:t>품질은 up, 가격은 down한 제품들을 한눈에 볼 수 있도록 모아놓은 알뜰쇼핑 페이지를 보여줌.</a:t>
                      </a:r>
                      <a:endParaRPr/>
                    </a:p>
                  </a:txBody>
                  <a:tcPr marL="91450" marR="91450" marT="45725" marB="45725"/>
                </a:tc>
              </a:tr>
            </a:tbl>
          </a:graphicData>
        </a:graphic>
      </p:graphicFrame>
      <p:sp>
        <p:nvSpPr>
          <p:cNvPr id="553" name="Google Shape;553;p43"/>
          <p:cNvSpPr txBox="1"/>
          <p:nvPr/>
        </p:nvSpPr>
        <p:spPr>
          <a:xfrm>
            <a:off x="961049" y="703575"/>
            <a:ext cx="8475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프로그램 실행 –</a:t>
            </a:r>
            <a:r>
              <a:rPr lang="ko-KR" sz="3000">
                <a:solidFill>
                  <a:schemeClr val="accent4"/>
                </a:solidFill>
              </a:rPr>
              <a:t> 알뜰쇼핑 페이지</a:t>
            </a:r>
            <a:endParaRPr sz="3000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4" name="Google Shape;554;p43"/>
          <p:cNvSpPr txBox="1"/>
          <p:nvPr/>
        </p:nvSpPr>
        <p:spPr>
          <a:xfrm>
            <a:off x="138923" y="703586"/>
            <a:ext cx="8571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 b="1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7.</a:t>
            </a:r>
            <a:endParaRPr sz="3200" b="1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5" name="Google Shape;555;p43"/>
          <p:cNvSpPr txBox="1"/>
          <p:nvPr/>
        </p:nvSpPr>
        <p:spPr>
          <a:xfrm>
            <a:off x="157472" y="183519"/>
            <a:ext cx="1455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4조 Project</a:t>
            </a:r>
            <a:endParaRPr sz="1400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56" name="Google Shape;556;p43"/>
          <p:cNvCxnSpPr/>
          <p:nvPr/>
        </p:nvCxnSpPr>
        <p:spPr>
          <a:xfrm>
            <a:off x="139700" y="491296"/>
            <a:ext cx="19938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57" name="Google Shape;557;p43"/>
          <p:cNvSpPr/>
          <p:nvPr/>
        </p:nvSpPr>
        <p:spPr>
          <a:xfrm>
            <a:off x="3214875" y="2710822"/>
            <a:ext cx="838800" cy="307800"/>
          </a:xfrm>
          <a:prstGeom prst="rect">
            <a:avLst/>
          </a:prstGeom>
          <a:noFill/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8" name="Google Shape;558;p43"/>
          <p:cNvSpPr/>
          <p:nvPr/>
        </p:nvSpPr>
        <p:spPr>
          <a:xfrm>
            <a:off x="2964675" y="2334925"/>
            <a:ext cx="616500" cy="307800"/>
          </a:xfrm>
          <a:prstGeom prst="rect">
            <a:avLst/>
          </a:prstGeom>
          <a:noFill/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9" name="Google Shape;559;p43"/>
          <p:cNvSpPr/>
          <p:nvPr/>
        </p:nvSpPr>
        <p:spPr>
          <a:xfrm>
            <a:off x="2797587" y="2207264"/>
            <a:ext cx="243300" cy="204900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12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0" name="Google Shape;560;p43"/>
          <p:cNvSpPr/>
          <p:nvPr/>
        </p:nvSpPr>
        <p:spPr>
          <a:xfrm>
            <a:off x="3040507" y="2643461"/>
            <a:ext cx="243300" cy="204900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12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168161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5" name="Google Shape;565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983500"/>
            <a:ext cx="6800100" cy="4874501"/>
          </a:xfrm>
          <a:prstGeom prst="rect">
            <a:avLst/>
          </a:prstGeom>
          <a:noFill/>
          <a:ln>
            <a:noFill/>
          </a:ln>
        </p:spPr>
      </p:pic>
      <p:sp>
        <p:nvSpPr>
          <p:cNvPr id="566" name="Google Shape;566;p44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567" name="Google Shape;567;p44"/>
          <p:cNvGraphicFramePr/>
          <p:nvPr>
            <p:extLst>
              <p:ext uri="{D42A27DB-BD31-4B8C-83A1-F6EECF244321}">
                <p14:modId xmlns:p14="http://schemas.microsoft.com/office/powerpoint/2010/main" val="4038714634"/>
              </p:ext>
            </p:extLst>
          </p:nvPr>
        </p:nvGraphicFramePr>
        <p:xfrm>
          <a:off x="7155462" y="2411144"/>
          <a:ext cx="4028050" cy="386267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4028050"/>
              </a:tblGrid>
              <a:tr h="4209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 dirty="0"/>
                        <a:t>페이지 : </a:t>
                      </a:r>
                      <a:r>
                        <a:rPr lang="ko-KR" sz="1800" dirty="0"/>
                        <a:t>고구마.당근.감자 페이지</a:t>
                      </a:r>
                      <a:endParaRPr dirty="0"/>
                    </a:p>
                  </a:txBody>
                  <a:tcPr marL="91450" marR="91450" marT="45725" marB="45725"/>
                </a:tc>
              </a:tr>
              <a:tr h="1747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/>
                        <a:t>파일명 : </a:t>
                      </a:r>
                      <a:r>
                        <a:rPr lang="ko-KR" sz="1800"/>
                        <a:t>pdlist</a:t>
                      </a:r>
                      <a:r>
                        <a:rPr lang="ko-KR" sz="1800" u="none" strike="noStrike" cap="none"/>
                        <a:t>.jsp</a:t>
                      </a:r>
                      <a:endParaRPr sz="1800" u="none" strike="noStrike" cap="none"/>
                    </a:p>
                  </a:txBody>
                  <a:tcPr marL="91450" marR="91450" marT="45725" marB="45725"/>
                </a:tc>
              </a:tr>
              <a:tr h="30759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 dirty="0"/>
                        <a:t>화면 설명</a:t>
                      </a:r>
                      <a:endParaRPr sz="1800" u="none" strike="noStrike" cap="none" dirty="0"/>
                    </a:p>
                    <a:p>
                      <a:pPr marL="457200" lvl="0" indent="-3175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AutoNum type="arabicPeriod"/>
                      </a:pPr>
                      <a:r>
                        <a:rPr lang="ko-KR" dirty="0"/>
                        <a:t>전체 카테고리페이지&gt; 채소 &gt; </a:t>
                      </a:r>
                      <a:endParaRPr dirty="0"/>
                    </a:p>
                    <a:p>
                      <a:pPr marL="457200" lvl="0" indent="-3175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AutoNum type="arabicPeriod"/>
                      </a:pPr>
                      <a:r>
                        <a:rPr lang="ko-KR" dirty="0"/>
                        <a:t>고구마.당근.</a:t>
                      </a:r>
                      <a:r>
                        <a:rPr lang="ko-KR" dirty="0" smtClean="0"/>
                        <a:t>감자</a:t>
                      </a:r>
                      <a:r>
                        <a:rPr lang="en-US" altLang="ko-KR" dirty="0" smtClean="0"/>
                        <a:t> </a:t>
                      </a:r>
                      <a:r>
                        <a:rPr lang="ko-KR" altLang="en-US" dirty="0" smtClean="0"/>
                        <a:t>등</a:t>
                      </a:r>
                      <a:r>
                        <a:rPr lang="ko-KR" dirty="0" smtClean="0"/>
                        <a:t> </a:t>
                      </a:r>
                      <a:r>
                        <a:rPr lang="ko-KR" dirty="0"/>
                        <a:t>서브카테고리를 클릭 하면 관련 상품들 노출 페이지 나옴</a:t>
                      </a:r>
                      <a:r>
                        <a:rPr lang="ko-KR" dirty="0" smtClean="0"/>
                        <a:t>.</a:t>
                      </a:r>
                      <a:endParaRPr lang="en-US" altLang="ko-KR" dirty="0" smtClean="0"/>
                    </a:p>
                    <a:p>
                      <a:pPr marL="457200" lvl="0" indent="-3175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AutoNum type="arabicPeriod"/>
                      </a:pPr>
                      <a:r>
                        <a:rPr lang="ko-KR" altLang="en-US" dirty="0" smtClean="0"/>
                        <a:t>신상품 </a:t>
                      </a:r>
                      <a:r>
                        <a:rPr lang="en-US" altLang="ko-KR" dirty="0" smtClean="0"/>
                        <a:t>| </a:t>
                      </a:r>
                      <a:r>
                        <a:rPr lang="ko-KR" altLang="en-US" dirty="0" err="1" smtClean="0"/>
                        <a:t>판매량수</a:t>
                      </a:r>
                      <a:r>
                        <a:rPr lang="ko-KR" altLang="en-US" dirty="0" smtClean="0"/>
                        <a:t> </a:t>
                      </a:r>
                      <a:r>
                        <a:rPr lang="en-US" altLang="ko-KR" dirty="0" smtClean="0"/>
                        <a:t>| </a:t>
                      </a:r>
                      <a:r>
                        <a:rPr lang="ko-KR" altLang="en-US" dirty="0" err="1" smtClean="0"/>
                        <a:t>낮은가격순</a:t>
                      </a:r>
                      <a:r>
                        <a:rPr lang="ko-KR" altLang="en-US" dirty="0" smtClean="0"/>
                        <a:t> </a:t>
                      </a:r>
                      <a:r>
                        <a:rPr lang="en-US" altLang="ko-KR" dirty="0" smtClean="0"/>
                        <a:t>| </a:t>
                      </a:r>
                      <a:r>
                        <a:rPr lang="ko-KR" altLang="en-US" dirty="0" err="1" smtClean="0"/>
                        <a:t>높은가격순</a:t>
                      </a:r>
                      <a:r>
                        <a:rPr lang="ko-KR" altLang="en-US" dirty="0" smtClean="0"/>
                        <a:t> </a:t>
                      </a:r>
                      <a:r>
                        <a:rPr lang="ko-KR" altLang="en-US" dirty="0" err="1" smtClean="0"/>
                        <a:t>클릭시</a:t>
                      </a:r>
                      <a:r>
                        <a:rPr lang="ko-KR" altLang="en-US" dirty="0" smtClean="0"/>
                        <a:t> 해당사항에 맞게 상품</a:t>
                      </a:r>
                      <a:r>
                        <a:rPr lang="ko-KR" altLang="en-US" baseline="0" dirty="0" smtClean="0"/>
                        <a:t> 나열 </a:t>
                      </a:r>
                      <a:endParaRPr lang="en-US" altLang="ko-KR" baseline="0" dirty="0" smtClean="0"/>
                    </a:p>
                    <a:p>
                      <a:pPr marL="457200" lvl="0" indent="-3175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AutoNum type="arabicPeriod"/>
                      </a:pPr>
                      <a:r>
                        <a:rPr lang="ko-KR" altLang="en-US" baseline="0" dirty="0" smtClean="0"/>
                        <a:t>상품 </a:t>
                      </a:r>
                      <a:r>
                        <a:rPr lang="ko-KR" altLang="en-US" baseline="0" dirty="0" err="1" smtClean="0"/>
                        <a:t>클릭시</a:t>
                      </a:r>
                      <a:r>
                        <a:rPr lang="ko-KR" altLang="en-US" baseline="0" dirty="0" smtClean="0"/>
                        <a:t> 상품상세정보 페이지로 이동</a:t>
                      </a:r>
                      <a:endParaRPr dirty="0"/>
                    </a:p>
                  </a:txBody>
                  <a:tcPr marL="91450" marR="91450" marT="45725" marB="45725"/>
                </a:tc>
              </a:tr>
            </a:tbl>
          </a:graphicData>
        </a:graphic>
      </p:graphicFrame>
      <p:sp>
        <p:nvSpPr>
          <p:cNvPr id="568" name="Google Shape;568;p44"/>
          <p:cNvSpPr txBox="1"/>
          <p:nvPr/>
        </p:nvSpPr>
        <p:spPr>
          <a:xfrm>
            <a:off x="961049" y="703575"/>
            <a:ext cx="8475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dirty="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프로그램 실행 –</a:t>
            </a:r>
            <a:r>
              <a:rPr lang="ko-KR" sz="3000" dirty="0">
                <a:solidFill>
                  <a:schemeClr val="accent4"/>
                </a:solidFill>
              </a:rPr>
              <a:t> </a:t>
            </a:r>
            <a:r>
              <a:rPr lang="ko-KR" altLang="en-US" sz="3000" dirty="0" err="1" smtClean="0">
                <a:solidFill>
                  <a:schemeClr val="accent4"/>
                </a:solidFill>
              </a:rPr>
              <a:t>카테고리별</a:t>
            </a:r>
            <a:r>
              <a:rPr lang="ko-KR" altLang="en-US" sz="3000" dirty="0" smtClean="0">
                <a:solidFill>
                  <a:schemeClr val="accent4"/>
                </a:solidFill>
              </a:rPr>
              <a:t> </a:t>
            </a:r>
            <a:r>
              <a:rPr lang="ko-KR" sz="3000" dirty="0" smtClean="0">
                <a:solidFill>
                  <a:schemeClr val="accent4"/>
                </a:solidFill>
              </a:rPr>
              <a:t>페이지</a:t>
            </a:r>
            <a:endParaRPr sz="3000" dirty="0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9" name="Google Shape;569;p44"/>
          <p:cNvSpPr txBox="1"/>
          <p:nvPr/>
        </p:nvSpPr>
        <p:spPr>
          <a:xfrm>
            <a:off x="138923" y="703586"/>
            <a:ext cx="8571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 b="1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7.</a:t>
            </a:r>
            <a:endParaRPr sz="3200" b="1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0" name="Google Shape;570;p44"/>
          <p:cNvSpPr txBox="1"/>
          <p:nvPr/>
        </p:nvSpPr>
        <p:spPr>
          <a:xfrm>
            <a:off x="157472" y="183519"/>
            <a:ext cx="1455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4조 Project</a:t>
            </a:r>
            <a:endParaRPr sz="1400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71" name="Google Shape;571;p44"/>
          <p:cNvCxnSpPr/>
          <p:nvPr/>
        </p:nvCxnSpPr>
        <p:spPr>
          <a:xfrm>
            <a:off x="139700" y="491296"/>
            <a:ext cx="19938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572" name="Google Shape;572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931" y="1469923"/>
            <a:ext cx="3060150" cy="2508975"/>
          </a:xfrm>
          <a:prstGeom prst="rect">
            <a:avLst/>
          </a:prstGeom>
          <a:noFill/>
          <a:ln>
            <a:noFill/>
          </a:ln>
        </p:spPr>
      </p:pic>
      <p:sp>
        <p:nvSpPr>
          <p:cNvPr id="573" name="Google Shape;573;p44"/>
          <p:cNvSpPr/>
          <p:nvPr/>
        </p:nvSpPr>
        <p:spPr>
          <a:xfrm>
            <a:off x="44631" y="1801525"/>
            <a:ext cx="412200" cy="307800"/>
          </a:xfrm>
          <a:prstGeom prst="rect">
            <a:avLst/>
          </a:prstGeom>
          <a:noFill/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4" name="Google Shape;574;p44"/>
          <p:cNvSpPr/>
          <p:nvPr/>
        </p:nvSpPr>
        <p:spPr>
          <a:xfrm>
            <a:off x="29943" y="1678689"/>
            <a:ext cx="243300" cy="204900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12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5" name="Google Shape;575;p44"/>
          <p:cNvSpPr/>
          <p:nvPr/>
        </p:nvSpPr>
        <p:spPr>
          <a:xfrm>
            <a:off x="1285431" y="2101224"/>
            <a:ext cx="1733812" cy="1827343"/>
          </a:xfrm>
          <a:prstGeom prst="rect">
            <a:avLst/>
          </a:prstGeom>
          <a:noFill/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6" name="Google Shape;576;p44"/>
          <p:cNvSpPr/>
          <p:nvPr/>
        </p:nvSpPr>
        <p:spPr>
          <a:xfrm>
            <a:off x="1111063" y="2033861"/>
            <a:ext cx="243300" cy="204900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12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573;p44"/>
          <p:cNvSpPr/>
          <p:nvPr/>
        </p:nvSpPr>
        <p:spPr>
          <a:xfrm>
            <a:off x="4700002" y="3928568"/>
            <a:ext cx="2123492" cy="204229"/>
          </a:xfrm>
          <a:prstGeom prst="rect">
            <a:avLst/>
          </a:prstGeom>
          <a:noFill/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574;p44"/>
          <p:cNvSpPr/>
          <p:nvPr/>
        </p:nvSpPr>
        <p:spPr>
          <a:xfrm>
            <a:off x="4518059" y="3773998"/>
            <a:ext cx="243300" cy="204900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FF0000"/>
                </a:solidFill>
              </a:rPr>
              <a:t>3</a:t>
            </a:r>
            <a:endParaRPr sz="1200" dirty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573;p44"/>
          <p:cNvSpPr/>
          <p:nvPr/>
        </p:nvSpPr>
        <p:spPr>
          <a:xfrm>
            <a:off x="110403" y="4094712"/>
            <a:ext cx="2330872" cy="2763288"/>
          </a:xfrm>
          <a:prstGeom prst="rect">
            <a:avLst/>
          </a:prstGeom>
          <a:noFill/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574;p44"/>
          <p:cNvSpPr/>
          <p:nvPr/>
        </p:nvSpPr>
        <p:spPr>
          <a:xfrm>
            <a:off x="18050" y="4024345"/>
            <a:ext cx="243300" cy="204900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smtClean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sz="1200" dirty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509034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44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567" name="Google Shape;567;p44"/>
          <p:cNvGraphicFramePr/>
          <p:nvPr>
            <p:extLst>
              <p:ext uri="{D42A27DB-BD31-4B8C-83A1-F6EECF244321}">
                <p14:modId xmlns:p14="http://schemas.microsoft.com/office/powerpoint/2010/main" val="930719246"/>
              </p:ext>
            </p:extLst>
          </p:nvPr>
        </p:nvGraphicFramePr>
        <p:xfrm>
          <a:off x="7155462" y="2411144"/>
          <a:ext cx="4028050" cy="386267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4028050"/>
              </a:tblGrid>
              <a:tr h="4209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 dirty="0"/>
                        <a:t>페이지 : </a:t>
                      </a:r>
                      <a:r>
                        <a:rPr lang="ko-KR" altLang="en-US" sz="1800" u="none" strike="noStrike" cap="none" dirty="0" smtClean="0"/>
                        <a:t>상품 상세 페이지</a:t>
                      </a:r>
                      <a:endParaRPr dirty="0"/>
                    </a:p>
                  </a:txBody>
                  <a:tcPr marL="91450" marR="91450" marT="45725" marB="45725"/>
                </a:tc>
              </a:tr>
              <a:tr h="1747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 dirty="0"/>
                        <a:t>파일명 : </a:t>
                      </a:r>
                      <a:r>
                        <a:rPr lang="ko-KR" sz="1800" dirty="0" smtClean="0"/>
                        <a:t>pd</a:t>
                      </a:r>
                      <a:r>
                        <a:rPr lang="en-US" altLang="ko-KR" sz="1800" dirty="0" smtClean="0"/>
                        <a:t>info</a:t>
                      </a:r>
                      <a:r>
                        <a:rPr lang="ko-KR" sz="1800" u="none" strike="noStrike" cap="none" dirty="0" smtClean="0"/>
                        <a:t>.jsp</a:t>
                      </a:r>
                      <a:endParaRPr sz="1800" u="none" strike="noStrike" cap="none" dirty="0"/>
                    </a:p>
                  </a:txBody>
                  <a:tcPr marL="91450" marR="91450" marT="45725" marB="45725"/>
                </a:tc>
              </a:tr>
              <a:tr h="30759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 dirty="0"/>
                        <a:t>화면 </a:t>
                      </a:r>
                      <a:r>
                        <a:rPr lang="ko-KR" sz="1800" u="none" strike="noStrike" cap="none" dirty="0" smtClean="0"/>
                        <a:t>설명</a:t>
                      </a:r>
                      <a:endParaRPr sz="1800" u="none" strike="noStrike" cap="none" dirty="0"/>
                    </a:p>
                  </a:txBody>
                  <a:tcPr marL="91450" marR="91450" marT="45725" marB="45725"/>
                </a:tc>
              </a:tr>
            </a:tbl>
          </a:graphicData>
        </a:graphic>
      </p:graphicFrame>
      <p:sp>
        <p:nvSpPr>
          <p:cNvPr id="568" name="Google Shape;568;p44"/>
          <p:cNvSpPr txBox="1"/>
          <p:nvPr/>
        </p:nvSpPr>
        <p:spPr>
          <a:xfrm>
            <a:off x="961049" y="703575"/>
            <a:ext cx="8475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dirty="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프로그램 실행 –</a:t>
            </a:r>
            <a:r>
              <a:rPr lang="ko-KR" sz="3000" dirty="0">
                <a:solidFill>
                  <a:schemeClr val="accent4"/>
                </a:solidFill>
              </a:rPr>
              <a:t> </a:t>
            </a:r>
            <a:r>
              <a:rPr lang="ko-KR" altLang="en-US" sz="3000" dirty="0" smtClean="0">
                <a:solidFill>
                  <a:schemeClr val="accent4"/>
                </a:solidFill>
              </a:rPr>
              <a:t>상품 상세 페이지</a:t>
            </a:r>
            <a:endParaRPr sz="3000" dirty="0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9" name="Google Shape;569;p44"/>
          <p:cNvSpPr txBox="1"/>
          <p:nvPr/>
        </p:nvSpPr>
        <p:spPr>
          <a:xfrm>
            <a:off x="138923" y="703586"/>
            <a:ext cx="8571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 b="1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7.</a:t>
            </a:r>
            <a:endParaRPr sz="3200" b="1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0" name="Google Shape;570;p44"/>
          <p:cNvSpPr txBox="1"/>
          <p:nvPr/>
        </p:nvSpPr>
        <p:spPr>
          <a:xfrm>
            <a:off x="157472" y="183519"/>
            <a:ext cx="1455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4조 Project</a:t>
            </a:r>
            <a:endParaRPr sz="1400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71" name="Google Shape;571;p44"/>
          <p:cNvCxnSpPr/>
          <p:nvPr/>
        </p:nvCxnSpPr>
        <p:spPr>
          <a:xfrm>
            <a:off x="139700" y="491296"/>
            <a:ext cx="19938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" name="직사각형 1"/>
          <p:cNvSpPr/>
          <p:nvPr/>
        </p:nvSpPr>
        <p:spPr>
          <a:xfrm>
            <a:off x="567473" y="2363638"/>
            <a:ext cx="6135252" cy="38215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0" b="1" dirty="0" smtClean="0">
                <a:solidFill>
                  <a:srgbClr val="FF0000"/>
                </a:solidFill>
              </a:rPr>
              <a:t>추가</a:t>
            </a:r>
            <a:endParaRPr lang="ko-KR" altLang="en-US" sz="8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85189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492" y="3629827"/>
            <a:ext cx="6444046" cy="27061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5812" y="1752848"/>
            <a:ext cx="1937748" cy="2541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112" y="1837615"/>
            <a:ext cx="2790976" cy="1500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67" name="표 67">
            <a:extLst>
              <a:ext uri="{FF2B5EF4-FFF2-40B4-BE49-F238E27FC236}">
                <a16:creationId xmlns="" xmlns:a16="http://schemas.microsoft.com/office/drawing/2014/main" id="{59ADCC43-B2E9-4AF3-AFB9-DB57422EAD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5232570"/>
              </p:ext>
            </p:extLst>
          </p:nvPr>
        </p:nvGraphicFramePr>
        <p:xfrm>
          <a:off x="7155462" y="2411144"/>
          <a:ext cx="4028055" cy="3862656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4028055">
                  <a:extLst>
                    <a:ext uri="{9D8B030D-6E8A-4147-A177-3AD203B41FA5}">
                      <a16:colId xmlns="" xmlns:a16="http://schemas.microsoft.com/office/drawing/2014/main" val="570983108"/>
                    </a:ext>
                  </a:extLst>
                </a:gridCol>
              </a:tblGrid>
              <a:tr h="42095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페이지 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 err="1" smtClean="0"/>
                        <a:t>배송지관리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50359279"/>
                  </a:ext>
                </a:extLst>
              </a:tr>
              <a:tr h="17474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파일명 </a:t>
                      </a:r>
                      <a:r>
                        <a:rPr lang="en-US" altLang="ko-KR" dirty="0"/>
                        <a:t>: </a:t>
                      </a:r>
                      <a:r>
                        <a:rPr lang="en-US" altLang="ko-KR" dirty="0" err="1" smtClean="0"/>
                        <a:t>deliverylist.jsp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687501730"/>
                  </a:ext>
                </a:extLst>
              </a:tr>
              <a:tr h="30759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화면 설명</a:t>
                      </a:r>
                      <a:endParaRPr lang="en-US" altLang="ko-KR" dirty="0"/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로그인 후에 </a:t>
                      </a:r>
                      <a:r>
                        <a:rPr lang="ko-KR" altLang="en-US" sz="1200" dirty="0" err="1" smtClean="0">
                          <a:solidFill>
                            <a:schemeClr val="tx1"/>
                          </a:solidFill>
                        </a:rPr>
                        <a:t>배송지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 관리 </a:t>
                      </a:r>
                      <a:r>
                        <a:rPr lang="ko-KR" altLang="en-US" sz="1200" dirty="0" err="1" smtClean="0">
                          <a:solidFill>
                            <a:schemeClr val="tx1"/>
                          </a:solidFill>
                        </a:rPr>
                        <a:t>클리시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dirty="0" err="1" smtClean="0">
                          <a:solidFill>
                            <a:schemeClr val="tx1"/>
                          </a:solidFill>
                        </a:rPr>
                        <a:t>배송지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 관리 페이지로 넘어갑니다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 err="1" smtClean="0">
                          <a:solidFill>
                            <a:schemeClr val="tx1"/>
                          </a:solidFill>
                        </a:rPr>
                        <a:t>기본배송지는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  회원가입 했을 때 주소로 설정 되어 있습니다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.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 수량을 변경하면 수량에 맞게 가격변화가 생기며 총 결제금액에도 변화가 생깁니다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새 </a:t>
                      </a:r>
                      <a:r>
                        <a:rPr lang="ko-KR" altLang="en-US" sz="1200" dirty="0" err="1" smtClean="0">
                          <a:solidFill>
                            <a:schemeClr val="tx1"/>
                          </a:solidFill>
                        </a:rPr>
                        <a:t>배송지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 추가를 클릭하면 </a:t>
                      </a:r>
                      <a:r>
                        <a:rPr lang="ko-KR" altLang="en-US" sz="1200" dirty="0" err="1" smtClean="0">
                          <a:solidFill>
                            <a:schemeClr val="tx1"/>
                          </a:solidFill>
                        </a:rPr>
                        <a:t>배송지를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 등록</a:t>
                      </a:r>
                      <a:r>
                        <a:rPr lang="ko-KR" altLang="en-US" sz="1200" baseline="0" dirty="0" smtClean="0">
                          <a:solidFill>
                            <a:schemeClr val="tx1"/>
                          </a:solidFill>
                        </a:rPr>
                        <a:t> 할 수 있는  </a:t>
                      </a:r>
                      <a:r>
                        <a:rPr lang="ko-KR" altLang="en-US" sz="1200" baseline="0" dirty="0" err="1" smtClean="0">
                          <a:solidFill>
                            <a:schemeClr val="tx1"/>
                          </a:solidFill>
                        </a:rPr>
                        <a:t>팝업창이</a:t>
                      </a:r>
                      <a:r>
                        <a:rPr lang="ko-KR" altLang="en-US" sz="1200" baseline="0" dirty="0" smtClean="0">
                          <a:solidFill>
                            <a:schemeClr val="tx1"/>
                          </a:solidFill>
                        </a:rPr>
                        <a:t> 뜨고 여기에 정보를 입력하고 저장을 하면 새로운 배송지가 추가가 됩니다</a:t>
                      </a:r>
                      <a:r>
                        <a:rPr lang="en-US" altLang="ko-KR" sz="1200" baseline="0" dirty="0" smtClean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baseline="0" dirty="0" smtClean="0">
                          <a:solidFill>
                            <a:schemeClr val="tx1"/>
                          </a:solidFill>
                        </a:rPr>
                        <a:t>새 </a:t>
                      </a:r>
                      <a:r>
                        <a:rPr lang="ko-KR" altLang="en-US" sz="1200" baseline="0" dirty="0" err="1" smtClean="0">
                          <a:solidFill>
                            <a:schemeClr val="tx1"/>
                          </a:solidFill>
                        </a:rPr>
                        <a:t>배송지</a:t>
                      </a:r>
                      <a:r>
                        <a:rPr lang="ko-KR" altLang="en-US" sz="120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aseline="0" dirty="0" err="1" smtClean="0">
                          <a:solidFill>
                            <a:schemeClr val="tx1"/>
                          </a:solidFill>
                        </a:rPr>
                        <a:t>추가후</a:t>
                      </a:r>
                      <a:r>
                        <a:rPr lang="ko-KR" altLang="en-US" sz="1200" baseline="0" dirty="0" smtClean="0">
                          <a:solidFill>
                            <a:schemeClr val="tx1"/>
                          </a:solidFill>
                        </a:rPr>
                        <a:t> 화면 입니다</a:t>
                      </a:r>
                      <a:r>
                        <a:rPr lang="en-US" altLang="ko-KR" sz="1200" baseline="0" dirty="0" smtClean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340044617"/>
                  </a:ext>
                </a:extLst>
              </a:tr>
            </a:tbl>
          </a:graphicData>
        </a:graphic>
      </p:graphicFrame>
      <p:sp>
        <p:nvSpPr>
          <p:cNvPr id="51" name="TextBox 50">
            <a:extLst>
              <a:ext uri="{FF2B5EF4-FFF2-40B4-BE49-F238E27FC236}">
                <a16:creationId xmlns="" xmlns:a16="http://schemas.microsoft.com/office/drawing/2014/main" id="{C0335DC3-A7C1-438C-A2F9-7F85F6964910}"/>
              </a:ext>
            </a:extLst>
          </p:cNvPr>
          <p:cNvSpPr txBox="1"/>
          <p:nvPr/>
        </p:nvSpPr>
        <p:spPr>
          <a:xfrm>
            <a:off x="961051" y="703586"/>
            <a:ext cx="481413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 dirty="0">
                <a:solidFill>
                  <a:schemeClr val="accent4"/>
                </a:solidFill>
                <a:latin typeface="+mj-ea"/>
                <a:ea typeface="+mj-ea"/>
              </a:rPr>
              <a:t>프로그램 실행 </a:t>
            </a:r>
            <a:r>
              <a:rPr lang="en-US" altLang="ko-KR" sz="3000" spc="-150" dirty="0">
                <a:solidFill>
                  <a:schemeClr val="accent4"/>
                </a:solidFill>
                <a:latin typeface="+mj-ea"/>
                <a:ea typeface="+mj-ea"/>
              </a:rPr>
              <a:t>– </a:t>
            </a:r>
            <a:r>
              <a:rPr lang="ko-KR" altLang="en-US" sz="3000" spc="-150" dirty="0" err="1" smtClean="0">
                <a:solidFill>
                  <a:schemeClr val="accent4"/>
                </a:solidFill>
                <a:latin typeface="+mj-ea"/>
                <a:ea typeface="+mj-ea"/>
              </a:rPr>
              <a:t>배송지</a:t>
            </a:r>
            <a:r>
              <a:rPr lang="ko-KR" altLang="en-US" sz="3000" spc="-150" dirty="0" smtClean="0">
                <a:solidFill>
                  <a:schemeClr val="accent4"/>
                </a:solidFill>
                <a:latin typeface="+mj-ea"/>
                <a:ea typeface="+mj-ea"/>
              </a:rPr>
              <a:t> 관리</a:t>
            </a:r>
            <a:endParaRPr lang="ko-KR" altLang="en-US" sz="3000" spc="-15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="" xmlns:a16="http://schemas.microsoft.com/office/drawing/2014/main" id="{45E459ED-9836-42E1-8637-68071D5AF1FE}"/>
              </a:ext>
            </a:extLst>
          </p:cNvPr>
          <p:cNvSpPr txBox="1"/>
          <p:nvPr/>
        </p:nvSpPr>
        <p:spPr>
          <a:xfrm>
            <a:off x="138923" y="703586"/>
            <a:ext cx="8569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accent4"/>
                </a:solidFill>
              </a:rPr>
              <a:t>7.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="" xmlns:a16="http://schemas.microsoft.com/office/drawing/2014/main" id="{B92BC376-3B81-4D74-A19E-24BE3C9A0EDC}"/>
              </a:ext>
            </a:extLst>
          </p:cNvPr>
          <p:cNvSpPr txBox="1"/>
          <p:nvPr/>
        </p:nvSpPr>
        <p:spPr>
          <a:xfrm>
            <a:off x="157472" y="183519"/>
            <a:ext cx="14558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300" dirty="0">
                <a:solidFill>
                  <a:schemeClr val="accent4"/>
                </a:solidFill>
              </a:rPr>
              <a:t>4</a:t>
            </a:r>
            <a:r>
              <a:rPr lang="ko-KR" altLang="en-US" sz="1400" spc="300" dirty="0">
                <a:solidFill>
                  <a:schemeClr val="accent4"/>
                </a:solidFill>
              </a:rPr>
              <a:t>조</a:t>
            </a:r>
            <a:r>
              <a:rPr lang="en-US" altLang="ko-KR" sz="1400" spc="300" dirty="0">
                <a:solidFill>
                  <a:schemeClr val="accent4"/>
                </a:solidFill>
              </a:rPr>
              <a:t> Project</a:t>
            </a:r>
            <a:endParaRPr lang="ko-KR" altLang="en-US" sz="1400" spc="300" dirty="0">
              <a:solidFill>
                <a:schemeClr val="accent4"/>
              </a:solidFill>
            </a:endParaRPr>
          </a:p>
        </p:txBody>
      </p:sp>
      <p:cxnSp>
        <p:nvCxnSpPr>
          <p:cNvPr id="70" name="직선 연결선 69">
            <a:extLst>
              <a:ext uri="{FF2B5EF4-FFF2-40B4-BE49-F238E27FC236}">
                <a16:creationId xmlns="" xmlns:a16="http://schemas.microsoft.com/office/drawing/2014/main" id="{EE797A2A-A4C7-4B7D-896D-3301D3E1C8E2}"/>
              </a:ext>
            </a:extLst>
          </p:cNvPr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="" xmlns:a16="http://schemas.microsoft.com/office/drawing/2014/main" id="{EA13B871-5CBE-4CDA-B51A-41BD0732B141}"/>
              </a:ext>
            </a:extLst>
          </p:cNvPr>
          <p:cNvSpPr/>
          <p:nvPr/>
        </p:nvSpPr>
        <p:spPr>
          <a:xfrm>
            <a:off x="5775189" y="3919686"/>
            <a:ext cx="872745" cy="2720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>
            <a:extLst>
              <a:ext uri="{FF2B5EF4-FFF2-40B4-BE49-F238E27FC236}">
                <a16:creationId xmlns="" xmlns:a16="http://schemas.microsoft.com/office/drawing/2014/main" id="{B464C659-793D-45B6-9AF8-038F2501684C}"/>
              </a:ext>
            </a:extLst>
          </p:cNvPr>
          <p:cNvSpPr/>
          <p:nvPr/>
        </p:nvSpPr>
        <p:spPr>
          <a:xfrm>
            <a:off x="1852261" y="4654377"/>
            <a:ext cx="4795673" cy="3285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타원 74">
            <a:extLst>
              <a:ext uri="{FF2B5EF4-FFF2-40B4-BE49-F238E27FC236}">
                <a16:creationId xmlns="" xmlns:a16="http://schemas.microsoft.com/office/drawing/2014/main" id="{6B908C9A-1CF2-4957-95B1-9F6798E9C27C}"/>
              </a:ext>
            </a:extLst>
          </p:cNvPr>
          <p:cNvSpPr/>
          <p:nvPr/>
        </p:nvSpPr>
        <p:spPr>
          <a:xfrm>
            <a:off x="1705625" y="4551889"/>
            <a:ext cx="243280" cy="20497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FF0000"/>
                </a:solidFill>
              </a:rPr>
              <a:t>2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="" xmlns:a16="http://schemas.microsoft.com/office/drawing/2014/main" id="{6B908C9A-1CF2-4957-95B1-9F6798E9C27C}"/>
              </a:ext>
            </a:extLst>
          </p:cNvPr>
          <p:cNvSpPr/>
          <p:nvPr/>
        </p:nvSpPr>
        <p:spPr>
          <a:xfrm>
            <a:off x="1282600" y="2268571"/>
            <a:ext cx="243280" cy="20497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FF0000"/>
                </a:solidFill>
              </a:rPr>
              <a:t>1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="" xmlns:a16="http://schemas.microsoft.com/office/drawing/2014/main" id="{EA13B871-5CBE-4CDA-B51A-41BD0732B141}"/>
              </a:ext>
            </a:extLst>
          </p:cNvPr>
          <p:cNvSpPr/>
          <p:nvPr/>
        </p:nvSpPr>
        <p:spPr>
          <a:xfrm>
            <a:off x="1513260" y="2386276"/>
            <a:ext cx="678005" cy="1232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>
            <a:extLst>
              <a:ext uri="{FF2B5EF4-FFF2-40B4-BE49-F238E27FC236}">
                <a16:creationId xmlns="" xmlns:a16="http://schemas.microsoft.com/office/drawing/2014/main" id="{699A701E-28A0-46C2-B85D-021454C81CA7}"/>
              </a:ext>
            </a:extLst>
          </p:cNvPr>
          <p:cNvSpPr/>
          <p:nvPr/>
        </p:nvSpPr>
        <p:spPr>
          <a:xfrm>
            <a:off x="5653549" y="3773899"/>
            <a:ext cx="243280" cy="20497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rgbClr val="FF0000"/>
                </a:solidFill>
              </a:rPr>
              <a:t>3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="" xmlns:a16="http://schemas.microsoft.com/office/drawing/2014/main" id="{EA13B871-5CBE-4CDA-B51A-41BD0732B141}"/>
              </a:ext>
            </a:extLst>
          </p:cNvPr>
          <p:cNvSpPr/>
          <p:nvPr/>
        </p:nvSpPr>
        <p:spPr>
          <a:xfrm>
            <a:off x="3675812" y="1756390"/>
            <a:ext cx="1937748" cy="25378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>
            <a:extLst>
              <a:ext uri="{FF2B5EF4-FFF2-40B4-BE49-F238E27FC236}">
                <a16:creationId xmlns="" xmlns:a16="http://schemas.microsoft.com/office/drawing/2014/main" id="{699A701E-28A0-46C2-B85D-021454C81CA7}"/>
              </a:ext>
            </a:extLst>
          </p:cNvPr>
          <p:cNvSpPr/>
          <p:nvPr/>
        </p:nvSpPr>
        <p:spPr>
          <a:xfrm>
            <a:off x="3528799" y="1650360"/>
            <a:ext cx="243280" cy="20497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rgbClr val="FF0000"/>
                </a:solidFill>
              </a:rPr>
              <a:t>3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pic>
        <p:nvPicPr>
          <p:cNvPr id="1331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7265" y="5065358"/>
            <a:ext cx="4114656" cy="1507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3" name="직사각형 42">
            <a:extLst>
              <a:ext uri="{FF2B5EF4-FFF2-40B4-BE49-F238E27FC236}">
                <a16:creationId xmlns="" xmlns:a16="http://schemas.microsoft.com/office/drawing/2014/main" id="{EA13B871-5CBE-4CDA-B51A-41BD0732B141}"/>
              </a:ext>
            </a:extLst>
          </p:cNvPr>
          <p:cNvSpPr/>
          <p:nvPr/>
        </p:nvSpPr>
        <p:spPr>
          <a:xfrm>
            <a:off x="1731016" y="5156886"/>
            <a:ext cx="4282606" cy="14286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>
            <a:extLst>
              <a:ext uri="{FF2B5EF4-FFF2-40B4-BE49-F238E27FC236}">
                <a16:creationId xmlns="" xmlns:a16="http://schemas.microsoft.com/office/drawing/2014/main" id="{699A701E-28A0-46C2-B85D-021454C81CA7}"/>
              </a:ext>
            </a:extLst>
          </p:cNvPr>
          <p:cNvSpPr/>
          <p:nvPr/>
        </p:nvSpPr>
        <p:spPr>
          <a:xfrm>
            <a:off x="1582829" y="5054398"/>
            <a:ext cx="243280" cy="20497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FF0000"/>
                </a:solidFill>
              </a:rPr>
              <a:t>4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670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41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007" y="3975942"/>
            <a:ext cx="4378990" cy="13568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492" y="1990415"/>
            <a:ext cx="5601730" cy="18092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67" name="표 67">
            <a:extLst>
              <a:ext uri="{FF2B5EF4-FFF2-40B4-BE49-F238E27FC236}">
                <a16:creationId xmlns="" xmlns:a16="http://schemas.microsoft.com/office/drawing/2014/main" id="{59ADCC43-B2E9-4AF3-AFB9-DB57422EAD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8198439"/>
              </p:ext>
            </p:extLst>
          </p:nvPr>
        </p:nvGraphicFramePr>
        <p:xfrm>
          <a:off x="7155462" y="2411144"/>
          <a:ext cx="4028055" cy="3862656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4028055">
                  <a:extLst>
                    <a:ext uri="{9D8B030D-6E8A-4147-A177-3AD203B41FA5}">
                      <a16:colId xmlns="" xmlns:a16="http://schemas.microsoft.com/office/drawing/2014/main" val="570983108"/>
                    </a:ext>
                  </a:extLst>
                </a:gridCol>
              </a:tblGrid>
              <a:tr h="42095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페이지 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 err="1" smtClean="0"/>
                        <a:t>배송지관리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50359279"/>
                  </a:ext>
                </a:extLst>
              </a:tr>
              <a:tr h="17474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파일명 </a:t>
                      </a:r>
                      <a:r>
                        <a:rPr lang="en-US" altLang="ko-KR" dirty="0"/>
                        <a:t>: </a:t>
                      </a:r>
                      <a:r>
                        <a:rPr lang="en-US" altLang="ko-KR" dirty="0" err="1" smtClean="0"/>
                        <a:t>deliverylist.jsp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687501730"/>
                  </a:ext>
                </a:extLst>
              </a:tr>
              <a:tr h="30759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화면 설명</a:t>
                      </a:r>
                      <a:endParaRPr lang="en-US" altLang="ko-KR" dirty="0"/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라디오 버튼으로 구성 되어 있으며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en-US" altLang="ko-KR" sz="120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aseline="0" dirty="0" err="1" smtClean="0">
                          <a:solidFill>
                            <a:schemeClr val="tx1"/>
                          </a:solidFill>
                        </a:rPr>
                        <a:t>체크시</a:t>
                      </a:r>
                      <a:r>
                        <a:rPr lang="ko-KR" altLang="en-US" sz="120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baseline="0" dirty="0" smtClean="0">
                          <a:solidFill>
                            <a:schemeClr val="tx1"/>
                          </a:solidFill>
                        </a:rPr>
                        <a:t>alert</a:t>
                      </a:r>
                      <a:r>
                        <a:rPr lang="ko-KR" altLang="en-US" sz="1200" baseline="0" dirty="0" smtClean="0">
                          <a:solidFill>
                            <a:schemeClr val="tx1"/>
                          </a:solidFill>
                        </a:rPr>
                        <a:t>메시지가 뜨면서 기본배송지가 바로 바뀝니다</a:t>
                      </a:r>
                      <a:r>
                        <a:rPr lang="en-US" altLang="ko-KR" sz="1200" baseline="0" dirty="0" smtClean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 err="1" smtClean="0">
                          <a:solidFill>
                            <a:schemeClr val="tx1"/>
                          </a:solidFill>
                        </a:rPr>
                        <a:t>펜모양을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dirty="0" err="1" smtClean="0">
                          <a:solidFill>
                            <a:schemeClr val="tx1"/>
                          </a:solidFill>
                        </a:rPr>
                        <a:t>클릭시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 배송정보를 수정 할 수 있는 </a:t>
                      </a:r>
                      <a:r>
                        <a:rPr lang="ko-KR" altLang="en-US" sz="1200" dirty="0" err="1" smtClean="0">
                          <a:solidFill>
                            <a:schemeClr val="tx1"/>
                          </a:solidFill>
                        </a:rPr>
                        <a:t>팝업창이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 뜨고 내용을 수정을 하면 </a:t>
                      </a:r>
                      <a:r>
                        <a:rPr lang="ko-KR" altLang="en-US" sz="1200" dirty="0" err="1" smtClean="0">
                          <a:solidFill>
                            <a:schemeClr val="tx1"/>
                          </a:solidFill>
                        </a:rPr>
                        <a:t>적용이됩니다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 err="1" smtClean="0">
                          <a:solidFill>
                            <a:schemeClr val="tx1"/>
                          </a:solidFill>
                        </a:rPr>
                        <a:t>배송지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 정보가 수정되어 있는 것을 확은 할 수 있습니다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indent="0" latinLnBrk="1">
                        <a:buNone/>
                      </a:pPr>
                      <a:endParaRPr lang="ko-KR" altLang="en-US" sz="1200" dirty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340044617"/>
                  </a:ext>
                </a:extLst>
              </a:tr>
            </a:tbl>
          </a:graphicData>
        </a:graphic>
      </p:graphicFrame>
      <p:sp>
        <p:nvSpPr>
          <p:cNvPr id="51" name="TextBox 50">
            <a:extLst>
              <a:ext uri="{FF2B5EF4-FFF2-40B4-BE49-F238E27FC236}">
                <a16:creationId xmlns="" xmlns:a16="http://schemas.microsoft.com/office/drawing/2014/main" id="{C0335DC3-A7C1-438C-A2F9-7F85F6964910}"/>
              </a:ext>
            </a:extLst>
          </p:cNvPr>
          <p:cNvSpPr txBox="1"/>
          <p:nvPr/>
        </p:nvSpPr>
        <p:spPr>
          <a:xfrm>
            <a:off x="961051" y="703586"/>
            <a:ext cx="481413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 dirty="0">
                <a:solidFill>
                  <a:schemeClr val="accent4"/>
                </a:solidFill>
                <a:latin typeface="+mj-ea"/>
                <a:ea typeface="+mj-ea"/>
              </a:rPr>
              <a:t>프로그램 실행 </a:t>
            </a:r>
            <a:r>
              <a:rPr lang="en-US" altLang="ko-KR" sz="3000" spc="-150" dirty="0">
                <a:solidFill>
                  <a:schemeClr val="accent4"/>
                </a:solidFill>
                <a:latin typeface="+mj-ea"/>
                <a:ea typeface="+mj-ea"/>
              </a:rPr>
              <a:t>– </a:t>
            </a:r>
            <a:r>
              <a:rPr lang="ko-KR" altLang="en-US" sz="3000" spc="-150" dirty="0" err="1" smtClean="0">
                <a:solidFill>
                  <a:schemeClr val="accent4"/>
                </a:solidFill>
                <a:latin typeface="+mj-ea"/>
                <a:ea typeface="+mj-ea"/>
              </a:rPr>
              <a:t>배송지</a:t>
            </a:r>
            <a:r>
              <a:rPr lang="ko-KR" altLang="en-US" sz="3000" spc="-150" dirty="0" smtClean="0">
                <a:solidFill>
                  <a:schemeClr val="accent4"/>
                </a:solidFill>
                <a:latin typeface="+mj-ea"/>
                <a:ea typeface="+mj-ea"/>
              </a:rPr>
              <a:t> 관리</a:t>
            </a:r>
            <a:endParaRPr lang="ko-KR" altLang="en-US" sz="3000" spc="-15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="" xmlns:a16="http://schemas.microsoft.com/office/drawing/2014/main" id="{45E459ED-9836-42E1-8637-68071D5AF1FE}"/>
              </a:ext>
            </a:extLst>
          </p:cNvPr>
          <p:cNvSpPr txBox="1"/>
          <p:nvPr/>
        </p:nvSpPr>
        <p:spPr>
          <a:xfrm>
            <a:off x="138923" y="703586"/>
            <a:ext cx="8569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accent4"/>
                </a:solidFill>
              </a:rPr>
              <a:t>7.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="" xmlns:a16="http://schemas.microsoft.com/office/drawing/2014/main" id="{B92BC376-3B81-4D74-A19E-24BE3C9A0EDC}"/>
              </a:ext>
            </a:extLst>
          </p:cNvPr>
          <p:cNvSpPr txBox="1"/>
          <p:nvPr/>
        </p:nvSpPr>
        <p:spPr>
          <a:xfrm>
            <a:off x="157472" y="183519"/>
            <a:ext cx="14558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300" dirty="0">
                <a:solidFill>
                  <a:schemeClr val="accent4"/>
                </a:solidFill>
              </a:rPr>
              <a:t>4</a:t>
            </a:r>
            <a:r>
              <a:rPr lang="ko-KR" altLang="en-US" sz="1400" spc="300" dirty="0">
                <a:solidFill>
                  <a:schemeClr val="accent4"/>
                </a:solidFill>
              </a:rPr>
              <a:t>조</a:t>
            </a:r>
            <a:r>
              <a:rPr lang="en-US" altLang="ko-KR" sz="1400" spc="300" dirty="0">
                <a:solidFill>
                  <a:schemeClr val="accent4"/>
                </a:solidFill>
              </a:rPr>
              <a:t> Project</a:t>
            </a:r>
            <a:endParaRPr lang="ko-KR" altLang="en-US" sz="1400" spc="300" dirty="0">
              <a:solidFill>
                <a:schemeClr val="accent4"/>
              </a:solidFill>
            </a:endParaRPr>
          </a:p>
        </p:txBody>
      </p:sp>
      <p:cxnSp>
        <p:nvCxnSpPr>
          <p:cNvPr id="70" name="직선 연결선 69">
            <a:extLst>
              <a:ext uri="{FF2B5EF4-FFF2-40B4-BE49-F238E27FC236}">
                <a16:creationId xmlns="" xmlns:a16="http://schemas.microsoft.com/office/drawing/2014/main" id="{EE797A2A-A4C7-4B7D-896D-3301D3E1C8E2}"/>
              </a:ext>
            </a:extLst>
          </p:cNvPr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="" xmlns:a16="http://schemas.microsoft.com/office/drawing/2014/main" id="{EA13B871-5CBE-4CDA-B51A-41BD0732B141}"/>
              </a:ext>
            </a:extLst>
          </p:cNvPr>
          <p:cNvSpPr/>
          <p:nvPr/>
        </p:nvSpPr>
        <p:spPr>
          <a:xfrm>
            <a:off x="5262951" y="3340482"/>
            <a:ext cx="337286" cy="2720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="" xmlns:a16="http://schemas.microsoft.com/office/drawing/2014/main" id="{EA13B871-5CBE-4CDA-B51A-41BD0732B141}"/>
              </a:ext>
            </a:extLst>
          </p:cNvPr>
          <p:cNvSpPr/>
          <p:nvPr/>
        </p:nvSpPr>
        <p:spPr>
          <a:xfrm>
            <a:off x="458646" y="2895042"/>
            <a:ext cx="339002" cy="67194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="" xmlns:a16="http://schemas.microsoft.com/office/drawing/2014/main" id="{EA13B871-5CBE-4CDA-B51A-41BD0732B141}"/>
              </a:ext>
            </a:extLst>
          </p:cNvPr>
          <p:cNvSpPr/>
          <p:nvPr/>
        </p:nvSpPr>
        <p:spPr>
          <a:xfrm>
            <a:off x="409219" y="4942575"/>
            <a:ext cx="4282606" cy="39023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="" xmlns:a16="http://schemas.microsoft.com/office/drawing/2014/main" id="{6B908C9A-1CF2-4957-95B1-9F6798E9C27C}"/>
              </a:ext>
            </a:extLst>
          </p:cNvPr>
          <p:cNvSpPr/>
          <p:nvPr/>
        </p:nvSpPr>
        <p:spPr>
          <a:xfrm>
            <a:off x="269371" y="2792554"/>
            <a:ext cx="243280" cy="20497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FF0000"/>
                </a:solidFill>
              </a:rPr>
              <a:t>1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4644" y="1990415"/>
            <a:ext cx="2646492" cy="7828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" name="직사각형 24">
            <a:extLst>
              <a:ext uri="{FF2B5EF4-FFF2-40B4-BE49-F238E27FC236}">
                <a16:creationId xmlns="" xmlns:a16="http://schemas.microsoft.com/office/drawing/2014/main" id="{EA13B871-5CBE-4CDA-B51A-41BD0732B141}"/>
              </a:ext>
            </a:extLst>
          </p:cNvPr>
          <p:cNvSpPr/>
          <p:nvPr/>
        </p:nvSpPr>
        <p:spPr>
          <a:xfrm>
            <a:off x="1544644" y="1974232"/>
            <a:ext cx="2646492" cy="8183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="" xmlns:a16="http://schemas.microsoft.com/office/drawing/2014/main" id="{6B908C9A-1CF2-4957-95B1-9F6798E9C27C}"/>
              </a:ext>
            </a:extLst>
          </p:cNvPr>
          <p:cNvSpPr/>
          <p:nvPr/>
        </p:nvSpPr>
        <p:spPr>
          <a:xfrm>
            <a:off x="1355369" y="1871744"/>
            <a:ext cx="243280" cy="20497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FF0000"/>
                </a:solidFill>
              </a:rPr>
              <a:t>1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1311" y="3799669"/>
            <a:ext cx="1793086" cy="22457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8" name="직사각형 27">
            <a:extLst>
              <a:ext uri="{FF2B5EF4-FFF2-40B4-BE49-F238E27FC236}">
                <a16:creationId xmlns="" xmlns:a16="http://schemas.microsoft.com/office/drawing/2014/main" id="{EA13B871-5CBE-4CDA-B51A-41BD0732B141}"/>
              </a:ext>
            </a:extLst>
          </p:cNvPr>
          <p:cNvSpPr/>
          <p:nvPr/>
        </p:nvSpPr>
        <p:spPr>
          <a:xfrm>
            <a:off x="5125067" y="3799669"/>
            <a:ext cx="1809329" cy="224577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>
            <a:extLst>
              <a:ext uri="{FF2B5EF4-FFF2-40B4-BE49-F238E27FC236}">
                <a16:creationId xmlns="" xmlns:a16="http://schemas.microsoft.com/office/drawing/2014/main" id="{6B908C9A-1CF2-4957-95B1-9F6798E9C27C}"/>
              </a:ext>
            </a:extLst>
          </p:cNvPr>
          <p:cNvSpPr/>
          <p:nvPr/>
        </p:nvSpPr>
        <p:spPr>
          <a:xfrm>
            <a:off x="5125067" y="3226260"/>
            <a:ext cx="243280" cy="20497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FF0000"/>
                </a:solidFill>
              </a:rPr>
              <a:t>2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="" xmlns:a16="http://schemas.microsoft.com/office/drawing/2014/main" id="{6B908C9A-1CF2-4957-95B1-9F6798E9C27C}"/>
              </a:ext>
            </a:extLst>
          </p:cNvPr>
          <p:cNvSpPr/>
          <p:nvPr/>
        </p:nvSpPr>
        <p:spPr>
          <a:xfrm>
            <a:off x="5003427" y="3697181"/>
            <a:ext cx="243280" cy="20497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FF0000"/>
                </a:solidFill>
              </a:rPr>
              <a:t>2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="" xmlns:a16="http://schemas.microsoft.com/office/drawing/2014/main" id="{699A701E-28A0-46C2-B85D-021454C81CA7}"/>
              </a:ext>
            </a:extLst>
          </p:cNvPr>
          <p:cNvSpPr/>
          <p:nvPr/>
        </p:nvSpPr>
        <p:spPr>
          <a:xfrm>
            <a:off x="287579" y="4840087"/>
            <a:ext cx="243280" cy="20497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rgbClr val="FF0000"/>
                </a:solidFill>
              </a:rPr>
              <a:t>3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310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155" y="1703559"/>
            <a:ext cx="5945948" cy="9160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912" y="2403771"/>
            <a:ext cx="6266570" cy="43989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67" name="표 67">
            <a:extLst>
              <a:ext uri="{FF2B5EF4-FFF2-40B4-BE49-F238E27FC236}">
                <a16:creationId xmlns="" xmlns:a16="http://schemas.microsoft.com/office/drawing/2014/main" id="{59ADCC43-B2E9-4AF3-AFB9-DB57422EAD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0721196"/>
              </p:ext>
            </p:extLst>
          </p:nvPr>
        </p:nvGraphicFramePr>
        <p:xfrm>
          <a:off x="7155462" y="2411144"/>
          <a:ext cx="4028055" cy="3862656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4028055">
                  <a:extLst>
                    <a:ext uri="{9D8B030D-6E8A-4147-A177-3AD203B41FA5}">
                      <a16:colId xmlns="" xmlns:a16="http://schemas.microsoft.com/office/drawing/2014/main" val="570983108"/>
                    </a:ext>
                  </a:extLst>
                </a:gridCol>
              </a:tblGrid>
              <a:tr h="42095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페이지 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 smtClean="0"/>
                        <a:t>장바구니 </a:t>
                      </a:r>
                      <a:r>
                        <a:rPr lang="ko-KR" altLang="en-US" dirty="0"/>
                        <a:t>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50359279"/>
                  </a:ext>
                </a:extLst>
              </a:tr>
              <a:tr h="17474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파일명 </a:t>
                      </a:r>
                      <a:r>
                        <a:rPr lang="en-US" altLang="ko-KR" dirty="0"/>
                        <a:t>: </a:t>
                      </a:r>
                      <a:r>
                        <a:rPr lang="en-US" altLang="ko-KR" dirty="0" err="1" smtClean="0"/>
                        <a:t>pdinfo.jsp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687501730"/>
                  </a:ext>
                </a:extLst>
              </a:tr>
              <a:tr h="30759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화면 설명</a:t>
                      </a:r>
                      <a:endParaRPr lang="en-US" altLang="ko-KR" dirty="0"/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 smtClean="0"/>
                        <a:t>수량 설정</a:t>
                      </a:r>
                      <a:endParaRPr lang="en-US" altLang="ko-KR" sz="1200" dirty="0"/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 smtClean="0"/>
                        <a:t>장바구니 담기 </a:t>
                      </a:r>
                      <a:r>
                        <a:rPr lang="ko-KR" altLang="en-US" sz="1200" dirty="0" err="1" smtClean="0"/>
                        <a:t>클릭시</a:t>
                      </a:r>
                      <a:r>
                        <a:rPr lang="ko-KR" altLang="en-US" sz="1200" dirty="0" smtClean="0"/>
                        <a:t> 수량과 총 상품금액을 가지고 장바구니에 담긴다</a:t>
                      </a:r>
                      <a:r>
                        <a:rPr lang="en-US" altLang="ko-KR" sz="1200" dirty="0" smtClean="0"/>
                        <a:t>.</a:t>
                      </a:r>
                      <a:endParaRPr lang="en-US" altLang="ko-KR" sz="1200" dirty="0"/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 smtClean="0"/>
                        <a:t>이미 장바구니에 담겨 있으면 </a:t>
                      </a:r>
                      <a:r>
                        <a:rPr lang="en-US" altLang="ko-KR" sz="1200" dirty="0" smtClean="0"/>
                        <a:t>‘</a:t>
                      </a:r>
                      <a:r>
                        <a:rPr lang="ko-KR" altLang="en-US" sz="1200" dirty="0" smtClean="0"/>
                        <a:t>이미 장바구니에 담겨있습니다</a:t>
                      </a:r>
                      <a:r>
                        <a:rPr lang="en-US" altLang="ko-KR" sz="1200" dirty="0" smtClean="0"/>
                        <a:t>.’ </a:t>
                      </a:r>
                      <a:r>
                        <a:rPr lang="ko-KR" altLang="en-US" sz="1200" dirty="0" smtClean="0"/>
                        <a:t>라는 메시지가 뜨면서 장바구니에 담기지 않습니다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장바구니 모양을 클릭</a:t>
                      </a:r>
                      <a:r>
                        <a:rPr lang="ko-KR" altLang="en-US" sz="1200" baseline="0" dirty="0" smtClean="0">
                          <a:solidFill>
                            <a:schemeClr val="tx1"/>
                          </a:solidFill>
                        </a:rPr>
                        <a:t>하면 장바구니 페이지로 넘어갑니다</a:t>
                      </a:r>
                      <a:r>
                        <a:rPr lang="en-US" altLang="ko-KR" sz="1200" baseline="0" dirty="0" smtClean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baseline="0" dirty="0" smtClean="0">
                          <a:solidFill>
                            <a:schemeClr val="tx1"/>
                          </a:solidFill>
                        </a:rPr>
                        <a:t>로그인 되지 않은 상태에서 장바구니 </a:t>
                      </a:r>
                      <a:r>
                        <a:rPr lang="ko-KR" altLang="en-US" sz="1200" baseline="0" dirty="0" err="1" smtClean="0">
                          <a:solidFill>
                            <a:schemeClr val="tx1"/>
                          </a:solidFill>
                        </a:rPr>
                        <a:t>담기버튼</a:t>
                      </a:r>
                      <a:r>
                        <a:rPr lang="en-US" altLang="ko-KR" sz="1200" baseline="0" dirty="0" smtClean="0">
                          <a:solidFill>
                            <a:schemeClr val="tx1"/>
                          </a:solidFill>
                        </a:rPr>
                        <a:t>,  </a:t>
                      </a:r>
                      <a:r>
                        <a:rPr lang="ko-KR" altLang="en-US" sz="1200" baseline="0" dirty="0" smtClean="0">
                          <a:solidFill>
                            <a:schemeClr val="tx1"/>
                          </a:solidFill>
                        </a:rPr>
                        <a:t>장바구니 모양을 클릭하면 </a:t>
                      </a:r>
                      <a:r>
                        <a:rPr lang="en-US" altLang="ko-KR" sz="1200" baseline="0" dirty="0" smtClean="0">
                          <a:solidFill>
                            <a:schemeClr val="tx1"/>
                          </a:solidFill>
                        </a:rPr>
                        <a:t>alert</a:t>
                      </a:r>
                      <a:r>
                        <a:rPr lang="ko-KR" altLang="en-US" sz="1200" baseline="0" dirty="0" smtClean="0">
                          <a:solidFill>
                            <a:schemeClr val="tx1"/>
                          </a:solidFill>
                        </a:rPr>
                        <a:t>메시지가 뜨면서 로그인 화면으로 이동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340044617"/>
                  </a:ext>
                </a:extLst>
              </a:tr>
            </a:tbl>
          </a:graphicData>
        </a:graphic>
      </p:graphicFrame>
      <p:sp>
        <p:nvSpPr>
          <p:cNvPr id="51" name="TextBox 50">
            <a:extLst>
              <a:ext uri="{FF2B5EF4-FFF2-40B4-BE49-F238E27FC236}">
                <a16:creationId xmlns="" xmlns:a16="http://schemas.microsoft.com/office/drawing/2014/main" id="{C0335DC3-A7C1-438C-A2F9-7F85F6964910}"/>
              </a:ext>
            </a:extLst>
          </p:cNvPr>
          <p:cNvSpPr txBox="1"/>
          <p:nvPr/>
        </p:nvSpPr>
        <p:spPr>
          <a:xfrm>
            <a:off x="961051" y="703586"/>
            <a:ext cx="433965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 dirty="0">
                <a:solidFill>
                  <a:schemeClr val="accent4"/>
                </a:solidFill>
                <a:latin typeface="+mj-ea"/>
                <a:ea typeface="+mj-ea"/>
              </a:rPr>
              <a:t>프로그램 실행 </a:t>
            </a:r>
            <a:r>
              <a:rPr lang="en-US" altLang="ko-KR" sz="3000" spc="-150" dirty="0">
                <a:solidFill>
                  <a:schemeClr val="accent4"/>
                </a:solidFill>
                <a:latin typeface="+mj-ea"/>
                <a:ea typeface="+mj-ea"/>
              </a:rPr>
              <a:t>– </a:t>
            </a:r>
            <a:r>
              <a:rPr lang="ko-KR" altLang="en-US" sz="3000" spc="-150" dirty="0" smtClean="0">
                <a:solidFill>
                  <a:schemeClr val="accent4"/>
                </a:solidFill>
                <a:latin typeface="+mj-ea"/>
                <a:ea typeface="+mj-ea"/>
              </a:rPr>
              <a:t>장바구니</a:t>
            </a:r>
            <a:endParaRPr lang="ko-KR" altLang="en-US" sz="3000" spc="-15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="" xmlns:a16="http://schemas.microsoft.com/office/drawing/2014/main" id="{45E459ED-9836-42E1-8637-68071D5AF1FE}"/>
              </a:ext>
            </a:extLst>
          </p:cNvPr>
          <p:cNvSpPr txBox="1"/>
          <p:nvPr/>
        </p:nvSpPr>
        <p:spPr>
          <a:xfrm>
            <a:off x="138923" y="703586"/>
            <a:ext cx="8569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accent4"/>
                </a:solidFill>
              </a:rPr>
              <a:t>7.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="" xmlns:a16="http://schemas.microsoft.com/office/drawing/2014/main" id="{B92BC376-3B81-4D74-A19E-24BE3C9A0EDC}"/>
              </a:ext>
            </a:extLst>
          </p:cNvPr>
          <p:cNvSpPr txBox="1"/>
          <p:nvPr/>
        </p:nvSpPr>
        <p:spPr>
          <a:xfrm>
            <a:off x="157472" y="183519"/>
            <a:ext cx="14558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300" dirty="0">
                <a:solidFill>
                  <a:schemeClr val="accent4"/>
                </a:solidFill>
              </a:rPr>
              <a:t>4</a:t>
            </a:r>
            <a:r>
              <a:rPr lang="ko-KR" altLang="en-US" sz="1400" spc="300" dirty="0">
                <a:solidFill>
                  <a:schemeClr val="accent4"/>
                </a:solidFill>
              </a:rPr>
              <a:t>조</a:t>
            </a:r>
            <a:r>
              <a:rPr lang="en-US" altLang="ko-KR" sz="1400" spc="300" dirty="0">
                <a:solidFill>
                  <a:schemeClr val="accent4"/>
                </a:solidFill>
              </a:rPr>
              <a:t> Project</a:t>
            </a:r>
            <a:endParaRPr lang="ko-KR" altLang="en-US" sz="1400" spc="300" dirty="0">
              <a:solidFill>
                <a:schemeClr val="accent4"/>
              </a:solidFill>
            </a:endParaRPr>
          </a:p>
        </p:txBody>
      </p:sp>
      <p:cxnSp>
        <p:nvCxnSpPr>
          <p:cNvPr id="70" name="직선 연결선 69">
            <a:extLst>
              <a:ext uri="{FF2B5EF4-FFF2-40B4-BE49-F238E27FC236}">
                <a16:creationId xmlns="" xmlns:a16="http://schemas.microsoft.com/office/drawing/2014/main" id="{EE797A2A-A4C7-4B7D-896D-3301D3E1C8E2}"/>
              </a:ext>
            </a:extLst>
          </p:cNvPr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="" xmlns:a16="http://schemas.microsoft.com/office/drawing/2014/main" id="{EA13B871-5CBE-4CDA-B51A-41BD0732B141}"/>
              </a:ext>
            </a:extLst>
          </p:cNvPr>
          <p:cNvSpPr/>
          <p:nvPr/>
        </p:nvSpPr>
        <p:spPr>
          <a:xfrm>
            <a:off x="4333104" y="5996274"/>
            <a:ext cx="2397210" cy="3798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>
            <a:extLst>
              <a:ext uri="{FF2B5EF4-FFF2-40B4-BE49-F238E27FC236}">
                <a16:creationId xmlns="" xmlns:a16="http://schemas.microsoft.com/office/drawing/2014/main" id="{B464C659-793D-45B6-9AF8-038F2501684C}"/>
              </a:ext>
            </a:extLst>
          </p:cNvPr>
          <p:cNvSpPr/>
          <p:nvPr/>
        </p:nvSpPr>
        <p:spPr>
          <a:xfrm>
            <a:off x="3888260" y="5338125"/>
            <a:ext cx="444844" cy="2224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="" xmlns:a16="http://schemas.microsoft.com/office/drawing/2014/main" id="{699A701E-28A0-46C2-B85D-021454C81CA7}"/>
              </a:ext>
            </a:extLst>
          </p:cNvPr>
          <p:cNvSpPr/>
          <p:nvPr/>
        </p:nvSpPr>
        <p:spPr>
          <a:xfrm>
            <a:off x="3739129" y="5235637"/>
            <a:ext cx="243280" cy="20497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FF0000"/>
                </a:solidFill>
              </a:rPr>
              <a:t>1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="" xmlns:a16="http://schemas.microsoft.com/office/drawing/2014/main" id="{6B908C9A-1CF2-4957-95B1-9F6798E9C27C}"/>
              </a:ext>
            </a:extLst>
          </p:cNvPr>
          <p:cNvSpPr/>
          <p:nvPr/>
        </p:nvSpPr>
        <p:spPr>
          <a:xfrm>
            <a:off x="4211464" y="5791298"/>
            <a:ext cx="243280" cy="20497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FF0000"/>
                </a:solidFill>
              </a:rPr>
              <a:t>2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="" xmlns:a16="http://schemas.microsoft.com/office/drawing/2014/main" id="{EA13B871-5CBE-4CDA-B51A-41BD0732B141}"/>
              </a:ext>
            </a:extLst>
          </p:cNvPr>
          <p:cNvSpPr/>
          <p:nvPr/>
        </p:nvSpPr>
        <p:spPr>
          <a:xfrm>
            <a:off x="2186246" y="2497986"/>
            <a:ext cx="3113902" cy="9344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="" xmlns:a16="http://schemas.microsoft.com/office/drawing/2014/main" id="{6B908C9A-1CF2-4957-95B1-9F6798E9C27C}"/>
              </a:ext>
            </a:extLst>
          </p:cNvPr>
          <p:cNvSpPr/>
          <p:nvPr/>
        </p:nvSpPr>
        <p:spPr>
          <a:xfrm>
            <a:off x="2011960" y="2395498"/>
            <a:ext cx="243280" cy="20497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FF0000"/>
                </a:solidFill>
              </a:rPr>
              <a:t>3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1023" y="2520877"/>
            <a:ext cx="3024348" cy="9032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4" name="직사각형 23">
            <a:extLst>
              <a:ext uri="{FF2B5EF4-FFF2-40B4-BE49-F238E27FC236}">
                <a16:creationId xmlns="" xmlns:a16="http://schemas.microsoft.com/office/drawing/2014/main" id="{B464C659-793D-45B6-9AF8-038F2501684C}"/>
              </a:ext>
            </a:extLst>
          </p:cNvPr>
          <p:cNvSpPr/>
          <p:nvPr/>
        </p:nvSpPr>
        <p:spPr>
          <a:xfrm>
            <a:off x="6479139" y="3024626"/>
            <a:ext cx="251175" cy="2224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="" xmlns:a16="http://schemas.microsoft.com/office/drawing/2014/main" id="{699A701E-28A0-46C2-B85D-021454C81CA7}"/>
              </a:ext>
            </a:extLst>
          </p:cNvPr>
          <p:cNvSpPr/>
          <p:nvPr/>
        </p:nvSpPr>
        <p:spPr>
          <a:xfrm>
            <a:off x="6308990" y="2914870"/>
            <a:ext cx="243280" cy="20497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rgbClr val="FF0000"/>
                </a:solidFill>
              </a:rPr>
              <a:t>4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="" xmlns:a16="http://schemas.microsoft.com/office/drawing/2014/main" id="{EA13B871-5CBE-4CDA-B51A-41BD0732B141}"/>
              </a:ext>
            </a:extLst>
          </p:cNvPr>
          <p:cNvSpPr/>
          <p:nvPr/>
        </p:nvSpPr>
        <p:spPr>
          <a:xfrm>
            <a:off x="2358340" y="1685214"/>
            <a:ext cx="4246386" cy="71855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="" xmlns:a16="http://schemas.microsoft.com/office/drawing/2014/main" id="{6B908C9A-1CF2-4957-95B1-9F6798E9C27C}"/>
              </a:ext>
            </a:extLst>
          </p:cNvPr>
          <p:cNvSpPr/>
          <p:nvPr/>
        </p:nvSpPr>
        <p:spPr>
          <a:xfrm>
            <a:off x="2164360" y="1685214"/>
            <a:ext cx="243280" cy="20497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rgbClr val="FF0000"/>
                </a:solidFill>
              </a:rPr>
              <a:t>5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5790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7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54" y="1676276"/>
            <a:ext cx="4448432" cy="25154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67" name="표 67">
            <a:extLst>
              <a:ext uri="{FF2B5EF4-FFF2-40B4-BE49-F238E27FC236}">
                <a16:creationId xmlns="" xmlns:a16="http://schemas.microsoft.com/office/drawing/2014/main" id="{59ADCC43-B2E9-4AF3-AFB9-DB57422EAD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5828230"/>
              </p:ext>
            </p:extLst>
          </p:nvPr>
        </p:nvGraphicFramePr>
        <p:xfrm>
          <a:off x="7155462" y="2411144"/>
          <a:ext cx="4028055" cy="3862656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4028055">
                  <a:extLst>
                    <a:ext uri="{9D8B030D-6E8A-4147-A177-3AD203B41FA5}">
                      <a16:colId xmlns="" xmlns:a16="http://schemas.microsoft.com/office/drawing/2014/main" val="570983108"/>
                    </a:ext>
                  </a:extLst>
                </a:gridCol>
              </a:tblGrid>
              <a:tr h="42095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페이지 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 smtClean="0"/>
                        <a:t>장바구니 </a:t>
                      </a:r>
                      <a:r>
                        <a:rPr lang="ko-KR" altLang="en-US" dirty="0"/>
                        <a:t>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50359279"/>
                  </a:ext>
                </a:extLst>
              </a:tr>
              <a:tr h="17474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파일명 </a:t>
                      </a:r>
                      <a:r>
                        <a:rPr lang="en-US" altLang="ko-KR" dirty="0"/>
                        <a:t>: </a:t>
                      </a:r>
                      <a:r>
                        <a:rPr lang="en-US" altLang="ko-KR" dirty="0" err="1" smtClean="0"/>
                        <a:t>pdcart.jsp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687501730"/>
                  </a:ext>
                </a:extLst>
              </a:tr>
              <a:tr h="30759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화면 설명</a:t>
                      </a:r>
                      <a:endParaRPr lang="en-US" altLang="ko-KR" dirty="0"/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 smtClean="0"/>
                        <a:t>장바구니에 담겨있는 화면</a:t>
                      </a:r>
                      <a:endParaRPr lang="en-US" altLang="ko-KR" sz="1200" dirty="0" smtClean="0"/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상품을 선택하지 않아 결제금액이 측정되지 않습니다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상품을 선택하지 않고 주문하기 버튼을 클릭하면 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alert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메시지로 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주문 할 상품을 선택해주세요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.’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라고 뜨면서 주문되지 않습니다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상품을 선택 했을 때 상품금액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결제예정금액에 변동이 생깁니다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수량을 변경하면 수량에 맞게 가격변화가 생기며 총 결제금액에도 변화가 생깁니다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X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버튼을 누면 해당 상품은 장바구니에서 삭제가 됩니다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.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주문하기 버튼을 클릭하면 선택된 상품이 주문서 페이지로 넘어갑니다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340044617"/>
                  </a:ext>
                </a:extLst>
              </a:tr>
            </a:tbl>
          </a:graphicData>
        </a:graphic>
      </p:graphicFrame>
      <p:sp>
        <p:nvSpPr>
          <p:cNvPr id="51" name="TextBox 50">
            <a:extLst>
              <a:ext uri="{FF2B5EF4-FFF2-40B4-BE49-F238E27FC236}">
                <a16:creationId xmlns="" xmlns:a16="http://schemas.microsoft.com/office/drawing/2014/main" id="{C0335DC3-A7C1-438C-A2F9-7F85F6964910}"/>
              </a:ext>
            </a:extLst>
          </p:cNvPr>
          <p:cNvSpPr txBox="1"/>
          <p:nvPr/>
        </p:nvSpPr>
        <p:spPr>
          <a:xfrm>
            <a:off x="961051" y="703586"/>
            <a:ext cx="433965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 dirty="0">
                <a:solidFill>
                  <a:schemeClr val="accent4"/>
                </a:solidFill>
                <a:latin typeface="+mj-ea"/>
                <a:ea typeface="+mj-ea"/>
              </a:rPr>
              <a:t>프로그램 실행 </a:t>
            </a:r>
            <a:r>
              <a:rPr lang="en-US" altLang="ko-KR" sz="3000" spc="-150" dirty="0">
                <a:solidFill>
                  <a:schemeClr val="accent4"/>
                </a:solidFill>
                <a:latin typeface="+mj-ea"/>
                <a:ea typeface="+mj-ea"/>
              </a:rPr>
              <a:t>– </a:t>
            </a:r>
            <a:r>
              <a:rPr lang="ko-KR" altLang="en-US" sz="3000" spc="-150" dirty="0" smtClean="0">
                <a:solidFill>
                  <a:schemeClr val="accent4"/>
                </a:solidFill>
                <a:latin typeface="+mj-ea"/>
                <a:ea typeface="+mj-ea"/>
              </a:rPr>
              <a:t>장바구니</a:t>
            </a:r>
            <a:endParaRPr lang="ko-KR" altLang="en-US" sz="3000" spc="-15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="" xmlns:a16="http://schemas.microsoft.com/office/drawing/2014/main" id="{45E459ED-9836-42E1-8637-68071D5AF1FE}"/>
              </a:ext>
            </a:extLst>
          </p:cNvPr>
          <p:cNvSpPr txBox="1"/>
          <p:nvPr/>
        </p:nvSpPr>
        <p:spPr>
          <a:xfrm>
            <a:off x="138923" y="703586"/>
            <a:ext cx="8569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accent4"/>
                </a:solidFill>
              </a:rPr>
              <a:t>7.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="" xmlns:a16="http://schemas.microsoft.com/office/drawing/2014/main" id="{B92BC376-3B81-4D74-A19E-24BE3C9A0EDC}"/>
              </a:ext>
            </a:extLst>
          </p:cNvPr>
          <p:cNvSpPr txBox="1"/>
          <p:nvPr/>
        </p:nvSpPr>
        <p:spPr>
          <a:xfrm>
            <a:off x="157472" y="183519"/>
            <a:ext cx="14558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300" dirty="0">
                <a:solidFill>
                  <a:schemeClr val="accent4"/>
                </a:solidFill>
              </a:rPr>
              <a:t>4</a:t>
            </a:r>
            <a:r>
              <a:rPr lang="ko-KR" altLang="en-US" sz="1400" spc="300" dirty="0">
                <a:solidFill>
                  <a:schemeClr val="accent4"/>
                </a:solidFill>
              </a:rPr>
              <a:t>조</a:t>
            </a:r>
            <a:r>
              <a:rPr lang="en-US" altLang="ko-KR" sz="1400" spc="300" dirty="0">
                <a:solidFill>
                  <a:schemeClr val="accent4"/>
                </a:solidFill>
              </a:rPr>
              <a:t> Project</a:t>
            </a:r>
            <a:endParaRPr lang="ko-KR" altLang="en-US" sz="1400" spc="300" dirty="0">
              <a:solidFill>
                <a:schemeClr val="accent4"/>
              </a:solidFill>
            </a:endParaRPr>
          </a:p>
        </p:txBody>
      </p:sp>
      <p:cxnSp>
        <p:nvCxnSpPr>
          <p:cNvPr id="70" name="직선 연결선 69">
            <a:extLst>
              <a:ext uri="{FF2B5EF4-FFF2-40B4-BE49-F238E27FC236}">
                <a16:creationId xmlns="" xmlns:a16="http://schemas.microsoft.com/office/drawing/2014/main" id="{EE797A2A-A4C7-4B7D-896D-3301D3E1C8E2}"/>
              </a:ext>
            </a:extLst>
          </p:cNvPr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="" xmlns:a16="http://schemas.microsoft.com/office/drawing/2014/main" id="{EA13B871-5CBE-4CDA-B51A-41BD0732B141}"/>
              </a:ext>
            </a:extLst>
          </p:cNvPr>
          <p:cNvSpPr/>
          <p:nvPr/>
        </p:nvSpPr>
        <p:spPr>
          <a:xfrm>
            <a:off x="4669660" y="1812901"/>
            <a:ext cx="2217172" cy="74906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>
            <a:extLst>
              <a:ext uri="{FF2B5EF4-FFF2-40B4-BE49-F238E27FC236}">
                <a16:creationId xmlns="" xmlns:a16="http://schemas.microsoft.com/office/drawing/2014/main" id="{B464C659-793D-45B6-9AF8-038F2501684C}"/>
              </a:ext>
            </a:extLst>
          </p:cNvPr>
          <p:cNvSpPr/>
          <p:nvPr/>
        </p:nvSpPr>
        <p:spPr>
          <a:xfrm>
            <a:off x="3888260" y="5025081"/>
            <a:ext cx="444844" cy="2224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="" xmlns:a16="http://schemas.microsoft.com/office/drawing/2014/main" id="{699A701E-28A0-46C2-B85D-021454C81CA7}"/>
              </a:ext>
            </a:extLst>
          </p:cNvPr>
          <p:cNvSpPr/>
          <p:nvPr/>
        </p:nvSpPr>
        <p:spPr>
          <a:xfrm>
            <a:off x="3739129" y="4922593"/>
            <a:ext cx="243280" cy="20497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FF0000"/>
                </a:solidFill>
              </a:rPr>
              <a:t>1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="" xmlns:a16="http://schemas.microsoft.com/office/drawing/2014/main" id="{6B908C9A-1CF2-4957-95B1-9F6798E9C27C}"/>
              </a:ext>
            </a:extLst>
          </p:cNvPr>
          <p:cNvSpPr/>
          <p:nvPr/>
        </p:nvSpPr>
        <p:spPr>
          <a:xfrm>
            <a:off x="4211464" y="5478254"/>
            <a:ext cx="243280" cy="20497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FF0000"/>
                </a:solidFill>
              </a:rPr>
              <a:t>2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="" xmlns:a16="http://schemas.microsoft.com/office/drawing/2014/main" id="{EA13B871-5CBE-4CDA-B51A-41BD0732B141}"/>
              </a:ext>
            </a:extLst>
          </p:cNvPr>
          <p:cNvSpPr/>
          <p:nvPr/>
        </p:nvSpPr>
        <p:spPr>
          <a:xfrm>
            <a:off x="98854" y="1690451"/>
            <a:ext cx="4448432" cy="24284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="" xmlns:a16="http://schemas.microsoft.com/office/drawing/2014/main" id="{6B908C9A-1CF2-4957-95B1-9F6798E9C27C}"/>
              </a:ext>
            </a:extLst>
          </p:cNvPr>
          <p:cNvSpPr/>
          <p:nvPr/>
        </p:nvSpPr>
        <p:spPr>
          <a:xfrm>
            <a:off x="98854" y="1688395"/>
            <a:ext cx="243280" cy="20497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FF0000"/>
                </a:solidFill>
              </a:rPr>
              <a:t>1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="" xmlns:a16="http://schemas.microsoft.com/office/drawing/2014/main" id="{B464C659-793D-45B6-9AF8-038F2501684C}"/>
              </a:ext>
            </a:extLst>
          </p:cNvPr>
          <p:cNvSpPr/>
          <p:nvPr/>
        </p:nvSpPr>
        <p:spPr>
          <a:xfrm>
            <a:off x="3398187" y="2258500"/>
            <a:ext cx="1149099" cy="17203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="" xmlns:a16="http://schemas.microsoft.com/office/drawing/2014/main" id="{699A701E-28A0-46C2-B85D-021454C81CA7}"/>
              </a:ext>
            </a:extLst>
          </p:cNvPr>
          <p:cNvSpPr/>
          <p:nvPr/>
        </p:nvSpPr>
        <p:spPr>
          <a:xfrm>
            <a:off x="3276547" y="2156012"/>
            <a:ext cx="243280" cy="20497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rgbClr val="FF0000"/>
                </a:solidFill>
              </a:rPr>
              <a:t>2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pic>
        <p:nvPicPr>
          <p:cNvPr id="10246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923" y="4191732"/>
            <a:ext cx="5502876" cy="26130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8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8834" y="1858118"/>
            <a:ext cx="2097630" cy="6380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0" name="직사각형 29">
            <a:extLst>
              <a:ext uri="{FF2B5EF4-FFF2-40B4-BE49-F238E27FC236}">
                <a16:creationId xmlns="" xmlns:a16="http://schemas.microsoft.com/office/drawing/2014/main" id="{EA13B871-5CBE-4CDA-B51A-41BD0732B141}"/>
              </a:ext>
            </a:extLst>
          </p:cNvPr>
          <p:cNvSpPr/>
          <p:nvPr/>
        </p:nvSpPr>
        <p:spPr>
          <a:xfrm>
            <a:off x="3418128" y="3732315"/>
            <a:ext cx="1129158" cy="2465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>
            <a:extLst>
              <a:ext uri="{FF2B5EF4-FFF2-40B4-BE49-F238E27FC236}">
                <a16:creationId xmlns="" xmlns:a16="http://schemas.microsoft.com/office/drawing/2014/main" id="{699A701E-28A0-46C2-B85D-021454C81CA7}"/>
              </a:ext>
            </a:extLst>
          </p:cNvPr>
          <p:cNvSpPr/>
          <p:nvPr/>
        </p:nvSpPr>
        <p:spPr>
          <a:xfrm>
            <a:off x="3340601" y="3629827"/>
            <a:ext cx="243280" cy="20497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rgbClr val="FF0000"/>
                </a:solidFill>
              </a:rPr>
              <a:t>3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="" xmlns:a16="http://schemas.microsoft.com/office/drawing/2014/main" id="{699A701E-28A0-46C2-B85D-021454C81CA7}"/>
              </a:ext>
            </a:extLst>
          </p:cNvPr>
          <p:cNvSpPr/>
          <p:nvPr/>
        </p:nvSpPr>
        <p:spPr>
          <a:xfrm>
            <a:off x="4523046" y="1710413"/>
            <a:ext cx="243280" cy="20497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rgbClr val="FF0000"/>
                </a:solidFill>
              </a:rPr>
              <a:t>3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="" xmlns:a16="http://schemas.microsoft.com/office/drawing/2014/main" id="{EA13B871-5CBE-4CDA-B51A-41BD0732B141}"/>
              </a:ext>
            </a:extLst>
          </p:cNvPr>
          <p:cNvSpPr/>
          <p:nvPr/>
        </p:nvSpPr>
        <p:spPr>
          <a:xfrm>
            <a:off x="139699" y="4191733"/>
            <a:ext cx="5502099" cy="248915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="" xmlns:a16="http://schemas.microsoft.com/office/drawing/2014/main" id="{EA13B871-5CBE-4CDA-B51A-41BD0732B141}"/>
              </a:ext>
            </a:extLst>
          </p:cNvPr>
          <p:cNvSpPr/>
          <p:nvPr/>
        </p:nvSpPr>
        <p:spPr>
          <a:xfrm>
            <a:off x="2520778" y="4506097"/>
            <a:ext cx="1063103" cy="25537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="" xmlns:a16="http://schemas.microsoft.com/office/drawing/2014/main" id="{EA13B871-5CBE-4CDA-B51A-41BD0732B141}"/>
              </a:ext>
            </a:extLst>
          </p:cNvPr>
          <p:cNvSpPr/>
          <p:nvPr/>
        </p:nvSpPr>
        <p:spPr>
          <a:xfrm>
            <a:off x="3750276" y="4526691"/>
            <a:ext cx="275968" cy="25537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>
            <a:extLst>
              <a:ext uri="{FF2B5EF4-FFF2-40B4-BE49-F238E27FC236}">
                <a16:creationId xmlns="" xmlns:a16="http://schemas.microsoft.com/office/drawing/2014/main" id="{699A701E-28A0-46C2-B85D-021454C81CA7}"/>
              </a:ext>
            </a:extLst>
          </p:cNvPr>
          <p:cNvSpPr/>
          <p:nvPr/>
        </p:nvSpPr>
        <p:spPr>
          <a:xfrm>
            <a:off x="35832" y="4089244"/>
            <a:ext cx="243280" cy="20497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FF0000"/>
                </a:solidFill>
              </a:rPr>
              <a:t>4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="" xmlns:a16="http://schemas.microsoft.com/office/drawing/2014/main" id="{699A701E-28A0-46C2-B85D-021454C81CA7}"/>
              </a:ext>
            </a:extLst>
          </p:cNvPr>
          <p:cNvSpPr/>
          <p:nvPr/>
        </p:nvSpPr>
        <p:spPr>
          <a:xfrm>
            <a:off x="2399138" y="4338282"/>
            <a:ext cx="243280" cy="20497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rgbClr val="FF0000"/>
                </a:solidFill>
              </a:rPr>
              <a:t>5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="" xmlns:a16="http://schemas.microsoft.com/office/drawing/2014/main" id="{699A701E-28A0-46C2-B85D-021454C81CA7}"/>
              </a:ext>
            </a:extLst>
          </p:cNvPr>
          <p:cNvSpPr/>
          <p:nvPr/>
        </p:nvSpPr>
        <p:spPr>
          <a:xfrm>
            <a:off x="3617489" y="4371717"/>
            <a:ext cx="243280" cy="20497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FF0000"/>
                </a:solidFill>
              </a:rPr>
              <a:t>6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="" xmlns:a16="http://schemas.microsoft.com/office/drawing/2014/main" id="{EA13B871-5CBE-4CDA-B51A-41BD0732B141}"/>
              </a:ext>
            </a:extLst>
          </p:cNvPr>
          <p:cNvSpPr/>
          <p:nvPr/>
        </p:nvSpPr>
        <p:spPr>
          <a:xfrm>
            <a:off x="4211463" y="5247503"/>
            <a:ext cx="1404625" cy="10167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>
            <a:extLst>
              <a:ext uri="{FF2B5EF4-FFF2-40B4-BE49-F238E27FC236}">
                <a16:creationId xmlns="" xmlns:a16="http://schemas.microsoft.com/office/drawing/2014/main" id="{699A701E-28A0-46C2-B85D-021454C81CA7}"/>
              </a:ext>
            </a:extLst>
          </p:cNvPr>
          <p:cNvSpPr/>
          <p:nvPr/>
        </p:nvSpPr>
        <p:spPr>
          <a:xfrm>
            <a:off x="4053017" y="5127569"/>
            <a:ext cx="243280" cy="20497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FF0000"/>
                </a:solidFill>
              </a:rPr>
              <a:t>4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="" xmlns:a16="http://schemas.microsoft.com/office/drawing/2014/main" id="{EA13B871-5CBE-4CDA-B51A-41BD0732B141}"/>
              </a:ext>
            </a:extLst>
          </p:cNvPr>
          <p:cNvSpPr/>
          <p:nvPr/>
        </p:nvSpPr>
        <p:spPr>
          <a:xfrm>
            <a:off x="4211464" y="6264299"/>
            <a:ext cx="1404624" cy="25537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>
            <a:extLst>
              <a:ext uri="{FF2B5EF4-FFF2-40B4-BE49-F238E27FC236}">
                <a16:creationId xmlns="" xmlns:a16="http://schemas.microsoft.com/office/drawing/2014/main" id="{699A701E-28A0-46C2-B85D-021454C81CA7}"/>
              </a:ext>
            </a:extLst>
          </p:cNvPr>
          <p:cNvSpPr/>
          <p:nvPr/>
        </p:nvSpPr>
        <p:spPr>
          <a:xfrm>
            <a:off x="4053017" y="6161811"/>
            <a:ext cx="243280" cy="20497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rgbClr val="FF0000"/>
                </a:solidFill>
              </a:rPr>
              <a:t>7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2973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57472" y="183519"/>
            <a:ext cx="14558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300" dirty="0">
                <a:solidFill>
                  <a:schemeClr val="accent4"/>
                </a:solidFill>
              </a:rPr>
              <a:t>4</a:t>
            </a:r>
            <a:r>
              <a:rPr lang="ko-KR" altLang="en-US" sz="1400" spc="300" dirty="0">
                <a:solidFill>
                  <a:schemeClr val="accent4"/>
                </a:solidFill>
              </a:rPr>
              <a:t>조</a:t>
            </a:r>
            <a:r>
              <a:rPr lang="en-US" altLang="ko-KR" sz="1400" spc="300" dirty="0">
                <a:solidFill>
                  <a:schemeClr val="accent4"/>
                </a:solidFill>
              </a:rPr>
              <a:t> Project</a:t>
            </a:r>
            <a:endParaRPr lang="ko-KR" altLang="en-US" sz="1400" spc="300" dirty="0">
              <a:solidFill>
                <a:schemeClr val="accent4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29983" y="716233"/>
            <a:ext cx="5261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 smtClean="0">
                <a:solidFill>
                  <a:schemeClr val="accent4"/>
                </a:solidFill>
              </a:rPr>
              <a:t>0.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61009" y="747010"/>
            <a:ext cx="248657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 dirty="0" smtClean="0">
                <a:solidFill>
                  <a:schemeClr val="accent4"/>
                </a:solidFill>
                <a:latin typeface="+mj-ea"/>
                <a:ea typeface="+mj-ea"/>
              </a:rPr>
              <a:t>프로젝트 목적</a:t>
            </a:r>
            <a:endParaRPr lang="ko-KR" altLang="en-US" sz="3000" spc="-150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sp>
        <p:nvSpPr>
          <p:cNvPr id="14" name="내용 개체 틀 2">
            <a:extLst>
              <a:ext uri="{FF2B5EF4-FFF2-40B4-BE49-F238E27FC236}">
                <a16:creationId xmlns="" xmlns:a16="http://schemas.microsoft.com/office/drawing/2014/main" id="{681F7FA3-04D6-4FC1-9BEA-1F8F659AF41A}"/>
              </a:ext>
            </a:extLst>
          </p:cNvPr>
          <p:cNvSpPr txBox="1">
            <a:spLocks/>
          </p:cNvSpPr>
          <p:nvPr/>
        </p:nvSpPr>
        <p:spPr>
          <a:xfrm>
            <a:off x="495300" y="1745488"/>
            <a:ext cx="5368605" cy="511251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endParaRPr lang="en-US" altLang="ko-KR" dirty="0"/>
          </a:p>
          <a:p>
            <a:pPr>
              <a:buFont typeface="Symbol"/>
              <a:buChar char="Þ"/>
              <a:defRPr/>
            </a:pPr>
            <a:endParaRPr lang="ko-KR" altLang="en-US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="" xmlns:a16="http://schemas.microsoft.com/office/drawing/2014/main" id="{99C25B25-6F34-402C-B748-ED34E96F9D72}"/>
              </a:ext>
            </a:extLst>
          </p:cNvPr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내용 개체 틀 2">
            <a:extLst>
              <a:ext uri="{FF2B5EF4-FFF2-40B4-BE49-F238E27FC236}">
                <a16:creationId xmlns="" xmlns:a16="http://schemas.microsoft.com/office/drawing/2014/main" id="{087D3CD0-18D7-4B97-A898-DAA68682732F}"/>
              </a:ext>
            </a:extLst>
          </p:cNvPr>
          <p:cNvSpPr txBox="1">
            <a:spLocks/>
          </p:cNvSpPr>
          <p:nvPr/>
        </p:nvSpPr>
        <p:spPr>
          <a:xfrm>
            <a:off x="0" y="1638300"/>
            <a:ext cx="12192000" cy="472840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  <a:defRPr/>
            </a:pPr>
            <a:r>
              <a:rPr lang="ko-KR" altLang="en-US" dirty="0"/>
              <a:t>코로나 이후 소비 </a:t>
            </a:r>
            <a:r>
              <a:rPr lang="ko-KR" altLang="en-US" dirty="0" err="1"/>
              <a:t>트렌드가</a:t>
            </a:r>
            <a:r>
              <a:rPr lang="ko-KR" altLang="en-US" dirty="0"/>
              <a:t> 바뀌면서 온라인쇼핑이 증가됨에 따라 그에 맞는 편리함과 식료품의 신선함을 제공하기 위해  </a:t>
            </a:r>
            <a:r>
              <a:rPr lang="ko-KR" altLang="en-US" dirty="0" smtClean="0"/>
              <a:t>비대면 구매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78035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6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494" y="1832881"/>
            <a:ext cx="5502876" cy="26130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67" name="표 67">
            <a:extLst>
              <a:ext uri="{FF2B5EF4-FFF2-40B4-BE49-F238E27FC236}">
                <a16:creationId xmlns="" xmlns:a16="http://schemas.microsoft.com/office/drawing/2014/main" id="{59ADCC43-B2E9-4AF3-AFB9-DB57422EAD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0572023"/>
              </p:ext>
            </p:extLst>
          </p:nvPr>
        </p:nvGraphicFramePr>
        <p:xfrm>
          <a:off x="7155462" y="2411144"/>
          <a:ext cx="4028055" cy="3862656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4028055">
                  <a:extLst>
                    <a:ext uri="{9D8B030D-6E8A-4147-A177-3AD203B41FA5}">
                      <a16:colId xmlns="" xmlns:a16="http://schemas.microsoft.com/office/drawing/2014/main" val="570983108"/>
                    </a:ext>
                  </a:extLst>
                </a:gridCol>
              </a:tblGrid>
              <a:tr h="42095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페이지 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 smtClean="0"/>
                        <a:t>장바구니 페이지</a:t>
                      </a:r>
                      <a:r>
                        <a:rPr lang="en-US" altLang="ko-KR" dirty="0" smtClean="0"/>
                        <a:t>(</a:t>
                      </a:r>
                      <a:r>
                        <a:rPr lang="ko-KR" altLang="en-US" dirty="0" err="1" smtClean="0"/>
                        <a:t>배송지</a:t>
                      </a:r>
                      <a:r>
                        <a:rPr lang="ko-KR" altLang="en-US" dirty="0" smtClean="0"/>
                        <a:t> 변경</a:t>
                      </a:r>
                      <a:r>
                        <a:rPr lang="en-US" altLang="ko-KR" dirty="0" smtClean="0"/>
                        <a:t>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50359279"/>
                  </a:ext>
                </a:extLst>
              </a:tr>
              <a:tr h="17474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파일명 </a:t>
                      </a:r>
                      <a:r>
                        <a:rPr lang="en-US" altLang="ko-KR" dirty="0"/>
                        <a:t>: </a:t>
                      </a:r>
                      <a:r>
                        <a:rPr lang="en-US" altLang="ko-KR" dirty="0" err="1" smtClean="0"/>
                        <a:t>pdcart.jsp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687501730"/>
                  </a:ext>
                </a:extLst>
              </a:tr>
              <a:tr h="30759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화면 설명</a:t>
                      </a:r>
                      <a:endParaRPr lang="en-US" altLang="ko-KR" dirty="0"/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기본배송지로 정보를 불러 오고 있습니다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.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상품을 선택하지 않아 결제금액이 측정되지 않습니다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 err="1" smtClean="0">
                          <a:solidFill>
                            <a:schemeClr val="tx1"/>
                          </a:solidFill>
                        </a:rPr>
                        <a:t>배송지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 변경 버튼을 클릭 하면 </a:t>
                      </a:r>
                      <a:r>
                        <a:rPr lang="ko-KR" altLang="en-US" sz="1200" dirty="0" err="1" smtClean="0">
                          <a:solidFill>
                            <a:schemeClr val="tx1"/>
                          </a:solidFill>
                        </a:rPr>
                        <a:t>배송지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 정보를 불러 오는 </a:t>
                      </a:r>
                      <a:r>
                        <a:rPr lang="ko-KR" altLang="en-US" sz="1200" dirty="0" err="1" smtClean="0">
                          <a:solidFill>
                            <a:schemeClr val="tx1"/>
                          </a:solidFill>
                        </a:rPr>
                        <a:t>팝업창이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 뜹니다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.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 수량을 변경하면 수량에 맞게 가격변화가 생기며 총 결제금액에도 변화가 생깁니다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여기에서도 </a:t>
                      </a:r>
                      <a:r>
                        <a:rPr lang="ko-KR" altLang="en-US" sz="1200" dirty="0" err="1" smtClean="0">
                          <a:solidFill>
                            <a:schemeClr val="tx1"/>
                          </a:solidFill>
                        </a:rPr>
                        <a:t>배송지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 추가와 수정이 가능하도록 구현 했습니다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다른 </a:t>
                      </a:r>
                      <a:r>
                        <a:rPr lang="ko-KR" altLang="en-US" sz="1200" dirty="0" err="1" smtClean="0">
                          <a:solidFill>
                            <a:schemeClr val="tx1"/>
                          </a:solidFill>
                        </a:rPr>
                        <a:t>배송지</a:t>
                      </a:r>
                      <a:r>
                        <a:rPr lang="ko-KR" altLang="en-US" sz="1200" baseline="0" dirty="0" err="1" smtClean="0">
                          <a:solidFill>
                            <a:schemeClr val="tx1"/>
                          </a:solidFill>
                        </a:rPr>
                        <a:t>를</a:t>
                      </a:r>
                      <a:r>
                        <a:rPr lang="ko-KR" altLang="en-US" sz="1200" baseline="0" dirty="0" smtClean="0">
                          <a:solidFill>
                            <a:schemeClr val="tx1"/>
                          </a:solidFill>
                        </a:rPr>
                        <a:t> 체크하면 </a:t>
                      </a:r>
                      <a:r>
                        <a:rPr lang="en-US" altLang="ko-KR" sz="1200" baseline="0" dirty="0" smtClean="0">
                          <a:solidFill>
                            <a:schemeClr val="tx1"/>
                          </a:solidFill>
                        </a:rPr>
                        <a:t>alert</a:t>
                      </a:r>
                      <a:r>
                        <a:rPr lang="ko-KR" altLang="en-US" sz="1200" baseline="0" dirty="0" smtClean="0">
                          <a:solidFill>
                            <a:schemeClr val="tx1"/>
                          </a:solidFill>
                        </a:rPr>
                        <a:t>메시지와 함께 </a:t>
                      </a:r>
                      <a:r>
                        <a:rPr lang="ko-KR" altLang="en-US" sz="1200" baseline="0" dirty="0" err="1" smtClean="0">
                          <a:solidFill>
                            <a:schemeClr val="tx1"/>
                          </a:solidFill>
                        </a:rPr>
                        <a:t>배송지</a:t>
                      </a:r>
                      <a:r>
                        <a:rPr lang="ko-KR" altLang="en-US" sz="1200" baseline="0" dirty="0" smtClean="0">
                          <a:solidFill>
                            <a:schemeClr val="tx1"/>
                          </a:solidFill>
                        </a:rPr>
                        <a:t> 정보가 바뀝니다</a:t>
                      </a:r>
                      <a:r>
                        <a:rPr lang="en-US" altLang="ko-KR" sz="1200" baseline="0" dirty="0" smtClean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baseline="0" dirty="0" err="1" smtClean="0">
                          <a:solidFill>
                            <a:schemeClr val="tx1"/>
                          </a:solidFill>
                        </a:rPr>
                        <a:t>배송지</a:t>
                      </a:r>
                      <a:r>
                        <a:rPr lang="ko-KR" altLang="en-US" sz="1200" baseline="0" dirty="0" smtClean="0">
                          <a:solidFill>
                            <a:schemeClr val="tx1"/>
                          </a:solidFill>
                        </a:rPr>
                        <a:t> 정보가 바뀌어 있는 것을 확인 하실 수 있습니다</a:t>
                      </a:r>
                      <a:r>
                        <a:rPr lang="en-US" altLang="ko-KR" sz="1200" baseline="0" dirty="0" smtClean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340044617"/>
                  </a:ext>
                </a:extLst>
              </a:tr>
            </a:tbl>
          </a:graphicData>
        </a:graphic>
      </p:graphicFrame>
      <p:sp>
        <p:nvSpPr>
          <p:cNvPr id="51" name="TextBox 50">
            <a:extLst>
              <a:ext uri="{FF2B5EF4-FFF2-40B4-BE49-F238E27FC236}">
                <a16:creationId xmlns="" xmlns:a16="http://schemas.microsoft.com/office/drawing/2014/main" id="{C0335DC3-A7C1-438C-A2F9-7F85F6964910}"/>
              </a:ext>
            </a:extLst>
          </p:cNvPr>
          <p:cNvSpPr txBox="1"/>
          <p:nvPr/>
        </p:nvSpPr>
        <p:spPr>
          <a:xfrm>
            <a:off x="961051" y="703586"/>
            <a:ext cx="433965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 dirty="0">
                <a:solidFill>
                  <a:schemeClr val="accent4"/>
                </a:solidFill>
                <a:latin typeface="+mj-ea"/>
                <a:ea typeface="+mj-ea"/>
              </a:rPr>
              <a:t>프로그램 실행 </a:t>
            </a:r>
            <a:r>
              <a:rPr lang="en-US" altLang="ko-KR" sz="3000" spc="-150" dirty="0">
                <a:solidFill>
                  <a:schemeClr val="accent4"/>
                </a:solidFill>
                <a:latin typeface="+mj-ea"/>
                <a:ea typeface="+mj-ea"/>
              </a:rPr>
              <a:t>– </a:t>
            </a:r>
            <a:r>
              <a:rPr lang="ko-KR" altLang="en-US" sz="3000" spc="-150" dirty="0" smtClean="0">
                <a:solidFill>
                  <a:schemeClr val="accent4"/>
                </a:solidFill>
                <a:latin typeface="+mj-ea"/>
                <a:ea typeface="+mj-ea"/>
              </a:rPr>
              <a:t>장바구니</a:t>
            </a:r>
            <a:endParaRPr lang="ko-KR" altLang="en-US" sz="3000" spc="-15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="" xmlns:a16="http://schemas.microsoft.com/office/drawing/2014/main" id="{45E459ED-9836-42E1-8637-68071D5AF1FE}"/>
              </a:ext>
            </a:extLst>
          </p:cNvPr>
          <p:cNvSpPr txBox="1"/>
          <p:nvPr/>
        </p:nvSpPr>
        <p:spPr>
          <a:xfrm>
            <a:off x="138923" y="703586"/>
            <a:ext cx="8569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accent4"/>
                </a:solidFill>
              </a:rPr>
              <a:t>7.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="" xmlns:a16="http://schemas.microsoft.com/office/drawing/2014/main" id="{B92BC376-3B81-4D74-A19E-24BE3C9A0EDC}"/>
              </a:ext>
            </a:extLst>
          </p:cNvPr>
          <p:cNvSpPr txBox="1"/>
          <p:nvPr/>
        </p:nvSpPr>
        <p:spPr>
          <a:xfrm>
            <a:off x="157472" y="183519"/>
            <a:ext cx="14558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300" dirty="0">
                <a:solidFill>
                  <a:schemeClr val="accent4"/>
                </a:solidFill>
              </a:rPr>
              <a:t>4</a:t>
            </a:r>
            <a:r>
              <a:rPr lang="ko-KR" altLang="en-US" sz="1400" spc="300" dirty="0">
                <a:solidFill>
                  <a:schemeClr val="accent4"/>
                </a:solidFill>
              </a:rPr>
              <a:t>조</a:t>
            </a:r>
            <a:r>
              <a:rPr lang="en-US" altLang="ko-KR" sz="1400" spc="300" dirty="0">
                <a:solidFill>
                  <a:schemeClr val="accent4"/>
                </a:solidFill>
              </a:rPr>
              <a:t> Project</a:t>
            </a:r>
            <a:endParaRPr lang="ko-KR" altLang="en-US" sz="1400" spc="300" dirty="0">
              <a:solidFill>
                <a:schemeClr val="accent4"/>
              </a:solidFill>
            </a:endParaRPr>
          </a:p>
        </p:txBody>
      </p:sp>
      <p:cxnSp>
        <p:nvCxnSpPr>
          <p:cNvPr id="70" name="직선 연결선 69">
            <a:extLst>
              <a:ext uri="{FF2B5EF4-FFF2-40B4-BE49-F238E27FC236}">
                <a16:creationId xmlns="" xmlns:a16="http://schemas.microsoft.com/office/drawing/2014/main" id="{EE797A2A-A4C7-4B7D-896D-3301D3E1C8E2}"/>
              </a:ext>
            </a:extLst>
          </p:cNvPr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="" xmlns:a16="http://schemas.microsoft.com/office/drawing/2014/main" id="{EA13B871-5CBE-4CDA-B51A-41BD0732B141}"/>
              </a:ext>
            </a:extLst>
          </p:cNvPr>
          <p:cNvSpPr/>
          <p:nvPr/>
        </p:nvSpPr>
        <p:spPr>
          <a:xfrm>
            <a:off x="4296297" y="2004314"/>
            <a:ext cx="1404625" cy="89540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="" xmlns:a16="http://schemas.microsoft.com/office/drawing/2014/main" id="{6B908C9A-1CF2-4957-95B1-9F6798E9C27C}"/>
              </a:ext>
            </a:extLst>
          </p:cNvPr>
          <p:cNvSpPr/>
          <p:nvPr/>
        </p:nvSpPr>
        <p:spPr>
          <a:xfrm>
            <a:off x="4131540" y="1868296"/>
            <a:ext cx="243280" cy="20497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FF0000"/>
                </a:solidFill>
              </a:rPr>
              <a:t>1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619" y="2533653"/>
            <a:ext cx="2457760" cy="1824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3" name="직사각형 42">
            <a:extLst>
              <a:ext uri="{FF2B5EF4-FFF2-40B4-BE49-F238E27FC236}">
                <a16:creationId xmlns="" xmlns:a16="http://schemas.microsoft.com/office/drawing/2014/main" id="{EA13B871-5CBE-4CDA-B51A-41BD0732B141}"/>
              </a:ext>
            </a:extLst>
          </p:cNvPr>
          <p:cNvSpPr/>
          <p:nvPr/>
        </p:nvSpPr>
        <p:spPr>
          <a:xfrm>
            <a:off x="1061619" y="2533653"/>
            <a:ext cx="2457760" cy="18241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="" xmlns:a16="http://schemas.microsoft.com/office/drawing/2014/main" id="{699A701E-28A0-46C2-B85D-021454C81CA7}"/>
              </a:ext>
            </a:extLst>
          </p:cNvPr>
          <p:cNvSpPr/>
          <p:nvPr/>
        </p:nvSpPr>
        <p:spPr>
          <a:xfrm>
            <a:off x="883811" y="2452016"/>
            <a:ext cx="243280" cy="20497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rgbClr val="FF0000"/>
                </a:solidFill>
              </a:rPr>
              <a:t>2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="" xmlns:a16="http://schemas.microsoft.com/office/drawing/2014/main" id="{EA13B871-5CBE-4CDA-B51A-41BD0732B141}"/>
              </a:ext>
            </a:extLst>
          </p:cNvPr>
          <p:cNvSpPr/>
          <p:nvPr/>
        </p:nvSpPr>
        <p:spPr>
          <a:xfrm>
            <a:off x="2792627" y="2739317"/>
            <a:ext cx="660850" cy="2161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="" xmlns:a16="http://schemas.microsoft.com/office/drawing/2014/main" id="{EA13B871-5CBE-4CDA-B51A-41BD0732B141}"/>
              </a:ext>
            </a:extLst>
          </p:cNvPr>
          <p:cNvSpPr/>
          <p:nvPr/>
        </p:nvSpPr>
        <p:spPr>
          <a:xfrm>
            <a:off x="3087804" y="3264158"/>
            <a:ext cx="204124" cy="1980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>
            <a:extLst>
              <a:ext uri="{FF2B5EF4-FFF2-40B4-BE49-F238E27FC236}">
                <a16:creationId xmlns="" xmlns:a16="http://schemas.microsoft.com/office/drawing/2014/main" id="{699A701E-28A0-46C2-B85D-021454C81CA7}"/>
              </a:ext>
            </a:extLst>
          </p:cNvPr>
          <p:cNvSpPr/>
          <p:nvPr/>
        </p:nvSpPr>
        <p:spPr>
          <a:xfrm>
            <a:off x="2946586" y="3139415"/>
            <a:ext cx="243280" cy="20497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rgbClr val="FF0000"/>
                </a:solidFill>
              </a:rPr>
              <a:t>3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="" xmlns:a16="http://schemas.microsoft.com/office/drawing/2014/main" id="{699A701E-28A0-46C2-B85D-021454C81CA7}"/>
              </a:ext>
            </a:extLst>
          </p:cNvPr>
          <p:cNvSpPr/>
          <p:nvPr/>
        </p:nvSpPr>
        <p:spPr>
          <a:xfrm>
            <a:off x="2670987" y="2636829"/>
            <a:ext cx="243280" cy="20497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rgbClr val="FF0000"/>
                </a:solidFill>
              </a:rPr>
              <a:t>3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774" y="4506217"/>
            <a:ext cx="2902228" cy="18576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6" name="직사각형 45">
            <a:extLst>
              <a:ext uri="{FF2B5EF4-FFF2-40B4-BE49-F238E27FC236}">
                <a16:creationId xmlns="" xmlns:a16="http://schemas.microsoft.com/office/drawing/2014/main" id="{EA13B871-5CBE-4CDA-B51A-41BD0732B141}"/>
              </a:ext>
            </a:extLst>
          </p:cNvPr>
          <p:cNvSpPr/>
          <p:nvPr/>
        </p:nvSpPr>
        <p:spPr>
          <a:xfrm>
            <a:off x="506757" y="4625181"/>
            <a:ext cx="2364996" cy="7393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="" xmlns:a16="http://schemas.microsoft.com/office/drawing/2014/main" id="{EA13B871-5CBE-4CDA-B51A-41BD0732B141}"/>
              </a:ext>
            </a:extLst>
          </p:cNvPr>
          <p:cNvSpPr/>
          <p:nvPr/>
        </p:nvSpPr>
        <p:spPr>
          <a:xfrm>
            <a:off x="457963" y="5916582"/>
            <a:ext cx="283734" cy="29017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>
            <a:extLst>
              <a:ext uri="{FF2B5EF4-FFF2-40B4-BE49-F238E27FC236}">
                <a16:creationId xmlns="" xmlns:a16="http://schemas.microsoft.com/office/drawing/2014/main" id="{699A701E-28A0-46C2-B85D-021454C81CA7}"/>
              </a:ext>
            </a:extLst>
          </p:cNvPr>
          <p:cNvSpPr/>
          <p:nvPr/>
        </p:nvSpPr>
        <p:spPr>
          <a:xfrm>
            <a:off x="372051" y="4522693"/>
            <a:ext cx="243280" cy="20497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FF0000"/>
                </a:solidFill>
              </a:rPr>
              <a:t>4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="" xmlns:a16="http://schemas.microsoft.com/office/drawing/2014/main" id="{699A701E-28A0-46C2-B85D-021454C81CA7}"/>
              </a:ext>
            </a:extLst>
          </p:cNvPr>
          <p:cNvSpPr/>
          <p:nvPr/>
        </p:nvSpPr>
        <p:spPr>
          <a:xfrm>
            <a:off x="307858" y="5814094"/>
            <a:ext cx="243280" cy="20497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FF0000"/>
                </a:solidFill>
              </a:rPr>
              <a:t>4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pic>
        <p:nvPicPr>
          <p:cNvPr id="1536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8879" y="4459454"/>
            <a:ext cx="1319104" cy="1966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9" name="직사각형 48">
            <a:extLst>
              <a:ext uri="{FF2B5EF4-FFF2-40B4-BE49-F238E27FC236}">
                <a16:creationId xmlns="" xmlns:a16="http://schemas.microsoft.com/office/drawing/2014/main" id="{EA13B871-5CBE-4CDA-B51A-41BD0732B141}"/>
              </a:ext>
            </a:extLst>
          </p:cNvPr>
          <p:cNvSpPr/>
          <p:nvPr/>
        </p:nvSpPr>
        <p:spPr>
          <a:xfrm>
            <a:off x="4240476" y="4408308"/>
            <a:ext cx="1337507" cy="89540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>
            <a:extLst>
              <a:ext uri="{FF2B5EF4-FFF2-40B4-BE49-F238E27FC236}">
                <a16:creationId xmlns="" xmlns:a16="http://schemas.microsoft.com/office/drawing/2014/main" id="{699A701E-28A0-46C2-B85D-021454C81CA7}"/>
              </a:ext>
            </a:extLst>
          </p:cNvPr>
          <p:cNvSpPr/>
          <p:nvPr/>
        </p:nvSpPr>
        <p:spPr>
          <a:xfrm>
            <a:off x="4116807" y="4343461"/>
            <a:ext cx="243280" cy="20497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rgbClr val="FF0000"/>
                </a:solidFill>
              </a:rPr>
              <a:t>5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5545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903" y="4118909"/>
            <a:ext cx="4394982" cy="24510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051" y="1771799"/>
            <a:ext cx="4429834" cy="24344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67" name="표 67">
            <a:extLst>
              <a:ext uri="{FF2B5EF4-FFF2-40B4-BE49-F238E27FC236}">
                <a16:creationId xmlns="" xmlns:a16="http://schemas.microsoft.com/office/drawing/2014/main" id="{59ADCC43-B2E9-4AF3-AFB9-DB57422EAD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0645118"/>
              </p:ext>
            </p:extLst>
          </p:nvPr>
        </p:nvGraphicFramePr>
        <p:xfrm>
          <a:off x="7155462" y="2411144"/>
          <a:ext cx="4028055" cy="3862656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4028055">
                  <a:extLst>
                    <a:ext uri="{9D8B030D-6E8A-4147-A177-3AD203B41FA5}">
                      <a16:colId xmlns="" xmlns:a16="http://schemas.microsoft.com/office/drawing/2014/main" val="570983108"/>
                    </a:ext>
                  </a:extLst>
                </a:gridCol>
              </a:tblGrid>
              <a:tr h="42095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페이지 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 smtClean="0"/>
                        <a:t>주문서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50359279"/>
                  </a:ext>
                </a:extLst>
              </a:tr>
              <a:tr h="17474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파일명 </a:t>
                      </a:r>
                      <a:r>
                        <a:rPr lang="en-US" altLang="ko-KR" dirty="0"/>
                        <a:t>: </a:t>
                      </a:r>
                      <a:r>
                        <a:rPr lang="en-US" altLang="ko-KR" dirty="0" err="1" smtClean="0"/>
                        <a:t>payment.jsp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687501730"/>
                  </a:ext>
                </a:extLst>
              </a:tr>
              <a:tr h="30759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화면 설명</a:t>
                      </a:r>
                      <a:endParaRPr lang="en-US" altLang="ko-KR" dirty="0"/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결제하기 버튼을 클릭하면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en-US" altLang="ko-KR" sz="1200" baseline="0" dirty="0" smtClean="0">
                          <a:solidFill>
                            <a:schemeClr val="tx1"/>
                          </a:solidFill>
                        </a:rPr>
                        <a:t> confirm</a:t>
                      </a:r>
                      <a:r>
                        <a:rPr lang="ko-KR" altLang="en-US" sz="1200" baseline="0" dirty="0" smtClean="0">
                          <a:solidFill>
                            <a:schemeClr val="tx1"/>
                          </a:solidFill>
                        </a:rPr>
                        <a:t>창이 뜨면서 최종 선택을 할 수 있게 합니다</a:t>
                      </a:r>
                      <a:r>
                        <a:rPr lang="en-US" altLang="ko-KR" sz="1200" baseline="0" dirty="0" smtClean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최종적으로 확인 버튼을 클릭하면 결제가 완료가 됩니다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340044617"/>
                  </a:ext>
                </a:extLst>
              </a:tr>
            </a:tbl>
          </a:graphicData>
        </a:graphic>
      </p:graphicFrame>
      <p:sp>
        <p:nvSpPr>
          <p:cNvPr id="51" name="TextBox 50">
            <a:extLst>
              <a:ext uri="{FF2B5EF4-FFF2-40B4-BE49-F238E27FC236}">
                <a16:creationId xmlns="" xmlns:a16="http://schemas.microsoft.com/office/drawing/2014/main" id="{C0335DC3-A7C1-438C-A2F9-7F85F6964910}"/>
              </a:ext>
            </a:extLst>
          </p:cNvPr>
          <p:cNvSpPr txBox="1"/>
          <p:nvPr/>
        </p:nvSpPr>
        <p:spPr>
          <a:xfrm>
            <a:off x="961051" y="703586"/>
            <a:ext cx="360868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 dirty="0">
                <a:solidFill>
                  <a:schemeClr val="accent4"/>
                </a:solidFill>
                <a:latin typeface="+mj-ea"/>
                <a:ea typeface="+mj-ea"/>
              </a:rPr>
              <a:t>프로그램 실행 </a:t>
            </a:r>
            <a:r>
              <a:rPr lang="en-US" altLang="ko-KR" sz="3000" spc="-150" dirty="0">
                <a:solidFill>
                  <a:schemeClr val="accent4"/>
                </a:solidFill>
                <a:latin typeface="+mj-ea"/>
                <a:ea typeface="+mj-ea"/>
              </a:rPr>
              <a:t>– </a:t>
            </a:r>
            <a:r>
              <a:rPr lang="ko-KR" altLang="en-US" sz="3000" spc="-150" dirty="0" smtClean="0">
                <a:solidFill>
                  <a:schemeClr val="accent4"/>
                </a:solidFill>
                <a:latin typeface="+mj-ea"/>
                <a:ea typeface="+mj-ea"/>
              </a:rPr>
              <a:t>결제</a:t>
            </a:r>
            <a:endParaRPr lang="ko-KR" altLang="en-US" sz="3000" spc="-15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="" xmlns:a16="http://schemas.microsoft.com/office/drawing/2014/main" id="{45E459ED-9836-42E1-8637-68071D5AF1FE}"/>
              </a:ext>
            </a:extLst>
          </p:cNvPr>
          <p:cNvSpPr txBox="1"/>
          <p:nvPr/>
        </p:nvSpPr>
        <p:spPr>
          <a:xfrm>
            <a:off x="138923" y="703586"/>
            <a:ext cx="8569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accent4"/>
                </a:solidFill>
              </a:rPr>
              <a:t>7.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="" xmlns:a16="http://schemas.microsoft.com/office/drawing/2014/main" id="{B92BC376-3B81-4D74-A19E-24BE3C9A0EDC}"/>
              </a:ext>
            </a:extLst>
          </p:cNvPr>
          <p:cNvSpPr txBox="1"/>
          <p:nvPr/>
        </p:nvSpPr>
        <p:spPr>
          <a:xfrm>
            <a:off x="157472" y="183519"/>
            <a:ext cx="14558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300" dirty="0">
                <a:solidFill>
                  <a:schemeClr val="accent4"/>
                </a:solidFill>
              </a:rPr>
              <a:t>4</a:t>
            </a:r>
            <a:r>
              <a:rPr lang="ko-KR" altLang="en-US" sz="1400" spc="300" dirty="0">
                <a:solidFill>
                  <a:schemeClr val="accent4"/>
                </a:solidFill>
              </a:rPr>
              <a:t>조</a:t>
            </a:r>
            <a:r>
              <a:rPr lang="en-US" altLang="ko-KR" sz="1400" spc="300" dirty="0">
                <a:solidFill>
                  <a:schemeClr val="accent4"/>
                </a:solidFill>
              </a:rPr>
              <a:t> Project</a:t>
            </a:r>
            <a:endParaRPr lang="ko-KR" altLang="en-US" sz="1400" spc="300" dirty="0">
              <a:solidFill>
                <a:schemeClr val="accent4"/>
              </a:solidFill>
            </a:endParaRPr>
          </a:p>
        </p:txBody>
      </p:sp>
      <p:cxnSp>
        <p:nvCxnSpPr>
          <p:cNvPr id="70" name="직선 연결선 69">
            <a:extLst>
              <a:ext uri="{FF2B5EF4-FFF2-40B4-BE49-F238E27FC236}">
                <a16:creationId xmlns="" xmlns:a16="http://schemas.microsoft.com/office/drawing/2014/main" id="{EE797A2A-A4C7-4B7D-896D-3301D3E1C8E2}"/>
              </a:ext>
            </a:extLst>
          </p:cNvPr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1377" y="4432864"/>
            <a:ext cx="2410174" cy="710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1" name="직사각형 40">
            <a:extLst>
              <a:ext uri="{FF2B5EF4-FFF2-40B4-BE49-F238E27FC236}">
                <a16:creationId xmlns="" xmlns:a16="http://schemas.microsoft.com/office/drawing/2014/main" id="{EA13B871-5CBE-4CDA-B51A-41BD0732B141}"/>
              </a:ext>
            </a:extLst>
          </p:cNvPr>
          <p:cNvSpPr/>
          <p:nvPr/>
        </p:nvSpPr>
        <p:spPr>
          <a:xfrm>
            <a:off x="3638240" y="4407637"/>
            <a:ext cx="2457760" cy="7739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="" xmlns:a16="http://schemas.microsoft.com/office/drawing/2014/main" id="{EA13B871-5CBE-4CDA-B51A-41BD0732B141}"/>
              </a:ext>
            </a:extLst>
          </p:cNvPr>
          <p:cNvSpPr/>
          <p:nvPr/>
        </p:nvSpPr>
        <p:spPr>
          <a:xfrm>
            <a:off x="4259579" y="6301946"/>
            <a:ext cx="1131306" cy="2597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="" xmlns:a16="http://schemas.microsoft.com/office/drawing/2014/main" id="{699A701E-28A0-46C2-B85D-021454C81CA7}"/>
              </a:ext>
            </a:extLst>
          </p:cNvPr>
          <p:cNvSpPr/>
          <p:nvPr/>
        </p:nvSpPr>
        <p:spPr>
          <a:xfrm>
            <a:off x="3516600" y="4305149"/>
            <a:ext cx="243280" cy="20497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rgbClr val="FF0000"/>
                </a:solidFill>
              </a:rPr>
              <a:t>2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="" xmlns:a16="http://schemas.microsoft.com/office/drawing/2014/main" id="{6B908C9A-1CF2-4957-95B1-9F6798E9C27C}"/>
              </a:ext>
            </a:extLst>
          </p:cNvPr>
          <p:cNvSpPr/>
          <p:nvPr/>
        </p:nvSpPr>
        <p:spPr>
          <a:xfrm>
            <a:off x="4137939" y="6115874"/>
            <a:ext cx="243280" cy="20497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FF0000"/>
                </a:solidFill>
              </a:rPr>
              <a:t>1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3328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951" y="2286001"/>
            <a:ext cx="5308600" cy="2895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67" name="표 67">
            <a:extLst>
              <a:ext uri="{FF2B5EF4-FFF2-40B4-BE49-F238E27FC236}">
                <a16:creationId xmlns="" xmlns:a16="http://schemas.microsoft.com/office/drawing/2014/main" id="{59ADCC43-B2E9-4AF3-AFB9-DB57422EAD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3370185"/>
              </p:ext>
            </p:extLst>
          </p:nvPr>
        </p:nvGraphicFramePr>
        <p:xfrm>
          <a:off x="7155462" y="2411144"/>
          <a:ext cx="4028055" cy="3862656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4028055">
                  <a:extLst>
                    <a:ext uri="{9D8B030D-6E8A-4147-A177-3AD203B41FA5}">
                      <a16:colId xmlns="" xmlns:a16="http://schemas.microsoft.com/office/drawing/2014/main" val="570983108"/>
                    </a:ext>
                  </a:extLst>
                </a:gridCol>
              </a:tblGrid>
              <a:tr h="42095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페이지 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 smtClean="0"/>
                        <a:t>주문내역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50359279"/>
                  </a:ext>
                </a:extLst>
              </a:tr>
              <a:tr h="17474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파일명 </a:t>
                      </a:r>
                      <a:r>
                        <a:rPr lang="en-US" altLang="ko-KR" dirty="0"/>
                        <a:t>: </a:t>
                      </a:r>
                      <a:r>
                        <a:rPr lang="en-US" altLang="ko-KR" dirty="0" err="1" smtClean="0"/>
                        <a:t>orderlist.jsp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687501730"/>
                  </a:ext>
                </a:extLst>
              </a:tr>
              <a:tr h="30759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화면 설명</a:t>
                      </a:r>
                      <a:endParaRPr lang="en-US" altLang="ko-KR" dirty="0"/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결제 후 주문 내역을 클릭하면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en-US" altLang="ko-KR" sz="120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aseline="0" dirty="0" smtClean="0">
                          <a:solidFill>
                            <a:schemeClr val="tx1"/>
                          </a:solidFill>
                        </a:rPr>
                        <a:t>주문했던 내역이  나옵니다</a:t>
                      </a:r>
                      <a:r>
                        <a:rPr lang="en-US" altLang="ko-KR" sz="1200" baseline="0" dirty="0" smtClean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baseline="0" dirty="0" smtClean="0">
                          <a:solidFill>
                            <a:schemeClr val="tx1"/>
                          </a:solidFill>
                        </a:rPr>
                        <a:t>제목을 클릭하면 주문상세 내역으로 넘어갑니다</a:t>
                      </a:r>
                      <a:r>
                        <a:rPr lang="en-US" altLang="ko-KR" sz="1200" baseline="0" dirty="0" smtClean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340044617"/>
                  </a:ext>
                </a:extLst>
              </a:tr>
            </a:tbl>
          </a:graphicData>
        </a:graphic>
      </p:graphicFrame>
      <p:sp>
        <p:nvSpPr>
          <p:cNvPr id="51" name="TextBox 50">
            <a:extLst>
              <a:ext uri="{FF2B5EF4-FFF2-40B4-BE49-F238E27FC236}">
                <a16:creationId xmlns="" xmlns:a16="http://schemas.microsoft.com/office/drawing/2014/main" id="{C0335DC3-A7C1-438C-A2F9-7F85F6964910}"/>
              </a:ext>
            </a:extLst>
          </p:cNvPr>
          <p:cNvSpPr txBox="1"/>
          <p:nvPr/>
        </p:nvSpPr>
        <p:spPr>
          <a:xfrm>
            <a:off x="961051" y="703586"/>
            <a:ext cx="433965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 dirty="0">
                <a:solidFill>
                  <a:schemeClr val="accent4"/>
                </a:solidFill>
                <a:latin typeface="+mj-ea"/>
                <a:ea typeface="+mj-ea"/>
              </a:rPr>
              <a:t>프로그램 실행 </a:t>
            </a:r>
            <a:r>
              <a:rPr lang="en-US" altLang="ko-KR" sz="3000" spc="-150" dirty="0">
                <a:solidFill>
                  <a:schemeClr val="accent4"/>
                </a:solidFill>
                <a:latin typeface="+mj-ea"/>
                <a:ea typeface="+mj-ea"/>
              </a:rPr>
              <a:t>– </a:t>
            </a:r>
            <a:r>
              <a:rPr lang="ko-KR" altLang="en-US" sz="3000" spc="-150" dirty="0" smtClean="0">
                <a:solidFill>
                  <a:schemeClr val="accent4"/>
                </a:solidFill>
                <a:latin typeface="+mj-ea"/>
                <a:ea typeface="+mj-ea"/>
              </a:rPr>
              <a:t>주문내역</a:t>
            </a:r>
            <a:endParaRPr lang="ko-KR" altLang="en-US" sz="3000" spc="-15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="" xmlns:a16="http://schemas.microsoft.com/office/drawing/2014/main" id="{45E459ED-9836-42E1-8637-68071D5AF1FE}"/>
              </a:ext>
            </a:extLst>
          </p:cNvPr>
          <p:cNvSpPr txBox="1"/>
          <p:nvPr/>
        </p:nvSpPr>
        <p:spPr>
          <a:xfrm>
            <a:off x="138923" y="703586"/>
            <a:ext cx="8569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accent4"/>
                </a:solidFill>
              </a:rPr>
              <a:t>7.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="" xmlns:a16="http://schemas.microsoft.com/office/drawing/2014/main" id="{B92BC376-3B81-4D74-A19E-24BE3C9A0EDC}"/>
              </a:ext>
            </a:extLst>
          </p:cNvPr>
          <p:cNvSpPr txBox="1"/>
          <p:nvPr/>
        </p:nvSpPr>
        <p:spPr>
          <a:xfrm>
            <a:off x="157472" y="183519"/>
            <a:ext cx="14558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300" dirty="0">
                <a:solidFill>
                  <a:schemeClr val="accent4"/>
                </a:solidFill>
              </a:rPr>
              <a:t>4</a:t>
            </a:r>
            <a:r>
              <a:rPr lang="ko-KR" altLang="en-US" sz="1400" spc="300" dirty="0">
                <a:solidFill>
                  <a:schemeClr val="accent4"/>
                </a:solidFill>
              </a:rPr>
              <a:t>조</a:t>
            </a:r>
            <a:r>
              <a:rPr lang="en-US" altLang="ko-KR" sz="1400" spc="300" dirty="0">
                <a:solidFill>
                  <a:schemeClr val="accent4"/>
                </a:solidFill>
              </a:rPr>
              <a:t> Project</a:t>
            </a:r>
            <a:endParaRPr lang="ko-KR" altLang="en-US" sz="1400" spc="300" dirty="0">
              <a:solidFill>
                <a:schemeClr val="accent4"/>
              </a:solidFill>
            </a:endParaRPr>
          </a:p>
        </p:txBody>
      </p:sp>
      <p:cxnSp>
        <p:nvCxnSpPr>
          <p:cNvPr id="70" name="직선 연결선 69">
            <a:extLst>
              <a:ext uri="{FF2B5EF4-FFF2-40B4-BE49-F238E27FC236}">
                <a16:creationId xmlns="" xmlns:a16="http://schemas.microsoft.com/office/drawing/2014/main" id="{EE797A2A-A4C7-4B7D-896D-3301D3E1C8E2}"/>
              </a:ext>
            </a:extLst>
          </p:cNvPr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>
            <a:extLst>
              <a:ext uri="{FF2B5EF4-FFF2-40B4-BE49-F238E27FC236}">
                <a16:creationId xmlns="" xmlns:a16="http://schemas.microsoft.com/office/drawing/2014/main" id="{EA13B871-5CBE-4CDA-B51A-41BD0732B141}"/>
              </a:ext>
            </a:extLst>
          </p:cNvPr>
          <p:cNvSpPr/>
          <p:nvPr/>
        </p:nvSpPr>
        <p:spPr>
          <a:xfrm>
            <a:off x="4983891" y="2435145"/>
            <a:ext cx="334421" cy="11858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="" xmlns:a16="http://schemas.microsoft.com/office/drawing/2014/main" id="{EA13B871-5CBE-4CDA-B51A-41BD0732B141}"/>
              </a:ext>
            </a:extLst>
          </p:cNvPr>
          <p:cNvSpPr/>
          <p:nvPr/>
        </p:nvSpPr>
        <p:spPr>
          <a:xfrm>
            <a:off x="2133600" y="3847071"/>
            <a:ext cx="1131306" cy="19770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="" xmlns:a16="http://schemas.microsoft.com/office/drawing/2014/main" id="{6B908C9A-1CF2-4957-95B1-9F6798E9C27C}"/>
              </a:ext>
            </a:extLst>
          </p:cNvPr>
          <p:cNvSpPr/>
          <p:nvPr/>
        </p:nvSpPr>
        <p:spPr>
          <a:xfrm>
            <a:off x="4825232" y="2286001"/>
            <a:ext cx="243280" cy="20497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FF0000"/>
                </a:solidFill>
              </a:rPr>
              <a:t>1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="" xmlns:a16="http://schemas.microsoft.com/office/drawing/2014/main" id="{699A701E-28A0-46C2-B85D-021454C81CA7}"/>
              </a:ext>
            </a:extLst>
          </p:cNvPr>
          <p:cNvSpPr/>
          <p:nvPr/>
        </p:nvSpPr>
        <p:spPr>
          <a:xfrm>
            <a:off x="1912149" y="3839802"/>
            <a:ext cx="243280" cy="20497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rgbClr val="FF0000"/>
                </a:solidFill>
              </a:rPr>
              <a:t>2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7003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72" y="2558917"/>
            <a:ext cx="6620510" cy="27889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67" name="표 67">
            <a:extLst>
              <a:ext uri="{FF2B5EF4-FFF2-40B4-BE49-F238E27FC236}">
                <a16:creationId xmlns="" xmlns:a16="http://schemas.microsoft.com/office/drawing/2014/main" id="{59ADCC43-B2E9-4AF3-AFB9-DB57422EAD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9917029"/>
              </p:ext>
            </p:extLst>
          </p:nvPr>
        </p:nvGraphicFramePr>
        <p:xfrm>
          <a:off x="7155462" y="2411144"/>
          <a:ext cx="4028055" cy="3862656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4028055">
                  <a:extLst>
                    <a:ext uri="{9D8B030D-6E8A-4147-A177-3AD203B41FA5}">
                      <a16:colId xmlns="" xmlns:a16="http://schemas.microsoft.com/office/drawing/2014/main" val="570983108"/>
                    </a:ext>
                  </a:extLst>
                </a:gridCol>
              </a:tblGrid>
              <a:tr h="42095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페이지 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 smtClean="0"/>
                        <a:t>주문상세내역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50359279"/>
                  </a:ext>
                </a:extLst>
              </a:tr>
              <a:tr h="17474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파일명 </a:t>
                      </a:r>
                      <a:r>
                        <a:rPr lang="en-US" altLang="ko-KR" dirty="0"/>
                        <a:t>: </a:t>
                      </a:r>
                      <a:r>
                        <a:rPr lang="en-US" altLang="ko-KR" dirty="0" err="1" smtClean="0"/>
                        <a:t>orderdetaillist.jsp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687501730"/>
                  </a:ext>
                </a:extLst>
              </a:tr>
              <a:tr h="30759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화면 설명</a:t>
                      </a:r>
                      <a:endParaRPr lang="en-US" altLang="ko-KR" dirty="0"/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baseline="0" dirty="0" smtClean="0">
                          <a:solidFill>
                            <a:schemeClr val="tx1"/>
                          </a:solidFill>
                        </a:rPr>
                        <a:t>상품 제목을 클릭하면 상품에 대한 상세보기 페이지로 넘어 갑니다</a:t>
                      </a:r>
                      <a:r>
                        <a:rPr lang="en-US" altLang="ko-KR" sz="1200" baseline="0" dirty="0" smtClean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다시 한번 주문을 원할 시 장바구니 담기 버튼을 클릭 하면 </a:t>
                      </a:r>
                      <a:r>
                        <a:rPr lang="ko-KR" altLang="en-US" sz="1200" dirty="0" err="1" smtClean="0">
                          <a:solidFill>
                            <a:schemeClr val="tx1"/>
                          </a:solidFill>
                        </a:rPr>
                        <a:t>모달창이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 뜨게 됩니다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aseline="0" dirty="0" err="1" smtClean="0">
                          <a:solidFill>
                            <a:schemeClr val="tx1"/>
                          </a:solidFill>
                        </a:rPr>
                        <a:t>모달창에서</a:t>
                      </a:r>
                      <a:r>
                        <a:rPr lang="ko-KR" altLang="en-US" sz="1200" baseline="0" dirty="0" smtClean="0">
                          <a:solidFill>
                            <a:schemeClr val="tx1"/>
                          </a:solidFill>
                        </a:rPr>
                        <a:t> 수량을 설정한 후에 장바구니 담기 버튼을 클릭하면 장바구니에 다시 담기게 됩니다</a:t>
                      </a:r>
                      <a:r>
                        <a:rPr lang="en-US" altLang="ko-KR" sz="1200" baseline="0" dirty="0" smtClean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340044617"/>
                  </a:ext>
                </a:extLst>
              </a:tr>
            </a:tbl>
          </a:graphicData>
        </a:graphic>
      </p:graphicFrame>
      <p:sp>
        <p:nvSpPr>
          <p:cNvPr id="51" name="TextBox 50">
            <a:extLst>
              <a:ext uri="{FF2B5EF4-FFF2-40B4-BE49-F238E27FC236}">
                <a16:creationId xmlns="" xmlns:a16="http://schemas.microsoft.com/office/drawing/2014/main" id="{C0335DC3-A7C1-438C-A2F9-7F85F6964910}"/>
              </a:ext>
            </a:extLst>
          </p:cNvPr>
          <p:cNvSpPr txBox="1"/>
          <p:nvPr/>
        </p:nvSpPr>
        <p:spPr>
          <a:xfrm>
            <a:off x="961051" y="703586"/>
            <a:ext cx="528862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 dirty="0">
                <a:solidFill>
                  <a:schemeClr val="accent4"/>
                </a:solidFill>
                <a:latin typeface="+mj-ea"/>
                <a:ea typeface="+mj-ea"/>
              </a:rPr>
              <a:t>프로그램 실행 </a:t>
            </a:r>
            <a:r>
              <a:rPr lang="en-US" altLang="ko-KR" sz="3000" spc="-150" dirty="0">
                <a:solidFill>
                  <a:schemeClr val="accent4"/>
                </a:solidFill>
                <a:latin typeface="+mj-ea"/>
                <a:ea typeface="+mj-ea"/>
              </a:rPr>
              <a:t>– </a:t>
            </a:r>
            <a:r>
              <a:rPr lang="ko-KR" altLang="en-US" sz="3000" spc="-150" dirty="0" smtClean="0">
                <a:solidFill>
                  <a:schemeClr val="accent4"/>
                </a:solidFill>
                <a:latin typeface="+mj-ea"/>
                <a:ea typeface="+mj-ea"/>
              </a:rPr>
              <a:t>주문 내역 상세</a:t>
            </a:r>
            <a:endParaRPr lang="ko-KR" altLang="en-US" sz="3000" spc="-15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="" xmlns:a16="http://schemas.microsoft.com/office/drawing/2014/main" id="{45E459ED-9836-42E1-8637-68071D5AF1FE}"/>
              </a:ext>
            </a:extLst>
          </p:cNvPr>
          <p:cNvSpPr txBox="1"/>
          <p:nvPr/>
        </p:nvSpPr>
        <p:spPr>
          <a:xfrm>
            <a:off x="138923" y="703586"/>
            <a:ext cx="8569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accent4"/>
                </a:solidFill>
              </a:rPr>
              <a:t>7.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="" xmlns:a16="http://schemas.microsoft.com/office/drawing/2014/main" id="{B92BC376-3B81-4D74-A19E-24BE3C9A0EDC}"/>
              </a:ext>
            </a:extLst>
          </p:cNvPr>
          <p:cNvSpPr txBox="1"/>
          <p:nvPr/>
        </p:nvSpPr>
        <p:spPr>
          <a:xfrm>
            <a:off x="157472" y="183519"/>
            <a:ext cx="14558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300" dirty="0">
                <a:solidFill>
                  <a:schemeClr val="accent4"/>
                </a:solidFill>
              </a:rPr>
              <a:t>4</a:t>
            </a:r>
            <a:r>
              <a:rPr lang="ko-KR" altLang="en-US" sz="1400" spc="300" dirty="0">
                <a:solidFill>
                  <a:schemeClr val="accent4"/>
                </a:solidFill>
              </a:rPr>
              <a:t>조</a:t>
            </a:r>
            <a:r>
              <a:rPr lang="en-US" altLang="ko-KR" sz="1400" spc="300" dirty="0">
                <a:solidFill>
                  <a:schemeClr val="accent4"/>
                </a:solidFill>
              </a:rPr>
              <a:t> Project</a:t>
            </a:r>
            <a:endParaRPr lang="ko-KR" altLang="en-US" sz="1400" spc="300" dirty="0">
              <a:solidFill>
                <a:schemeClr val="accent4"/>
              </a:solidFill>
            </a:endParaRPr>
          </a:p>
        </p:txBody>
      </p:sp>
      <p:cxnSp>
        <p:nvCxnSpPr>
          <p:cNvPr id="70" name="직선 연결선 69">
            <a:extLst>
              <a:ext uri="{FF2B5EF4-FFF2-40B4-BE49-F238E27FC236}">
                <a16:creationId xmlns="" xmlns:a16="http://schemas.microsoft.com/office/drawing/2014/main" id="{EE797A2A-A4C7-4B7D-896D-3301D3E1C8E2}"/>
              </a:ext>
            </a:extLst>
          </p:cNvPr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="" xmlns:a16="http://schemas.microsoft.com/office/drawing/2014/main" id="{EA13B871-5CBE-4CDA-B51A-41BD0732B141}"/>
              </a:ext>
            </a:extLst>
          </p:cNvPr>
          <p:cNvSpPr/>
          <p:nvPr/>
        </p:nvSpPr>
        <p:spPr>
          <a:xfrm>
            <a:off x="2474058" y="3566193"/>
            <a:ext cx="1298872" cy="19770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="" xmlns:a16="http://schemas.microsoft.com/office/drawing/2014/main" id="{6B908C9A-1CF2-4957-95B1-9F6798E9C27C}"/>
              </a:ext>
            </a:extLst>
          </p:cNvPr>
          <p:cNvSpPr/>
          <p:nvPr/>
        </p:nvSpPr>
        <p:spPr>
          <a:xfrm>
            <a:off x="2249495" y="3448186"/>
            <a:ext cx="243280" cy="20497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FF0000"/>
                </a:solidFill>
              </a:rPr>
              <a:t>1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="" xmlns:a16="http://schemas.microsoft.com/office/drawing/2014/main" id="{EA13B871-5CBE-4CDA-B51A-41BD0732B141}"/>
              </a:ext>
            </a:extLst>
          </p:cNvPr>
          <p:cNvSpPr/>
          <p:nvPr/>
        </p:nvSpPr>
        <p:spPr>
          <a:xfrm>
            <a:off x="5766480" y="3525960"/>
            <a:ext cx="799077" cy="3293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43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4350" y="4873474"/>
            <a:ext cx="1960606" cy="11095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6" name="직사각형 35">
            <a:extLst>
              <a:ext uri="{FF2B5EF4-FFF2-40B4-BE49-F238E27FC236}">
                <a16:creationId xmlns="" xmlns:a16="http://schemas.microsoft.com/office/drawing/2014/main" id="{EA13B871-5CBE-4CDA-B51A-41BD0732B141}"/>
              </a:ext>
            </a:extLst>
          </p:cNvPr>
          <p:cNvSpPr/>
          <p:nvPr/>
        </p:nvSpPr>
        <p:spPr>
          <a:xfrm>
            <a:off x="4373489" y="4873474"/>
            <a:ext cx="2002327" cy="110957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>
            <a:extLst>
              <a:ext uri="{FF2B5EF4-FFF2-40B4-BE49-F238E27FC236}">
                <a16:creationId xmlns="" xmlns:a16="http://schemas.microsoft.com/office/drawing/2014/main" id="{699A701E-28A0-46C2-B85D-021454C81CA7}"/>
              </a:ext>
            </a:extLst>
          </p:cNvPr>
          <p:cNvSpPr/>
          <p:nvPr/>
        </p:nvSpPr>
        <p:spPr>
          <a:xfrm>
            <a:off x="5558778" y="3423472"/>
            <a:ext cx="243280" cy="20497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rgbClr val="FF0000"/>
                </a:solidFill>
              </a:rPr>
              <a:t>2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43" name="타원 42">
            <a:extLst>
              <a:ext uri="{FF2B5EF4-FFF2-40B4-BE49-F238E27FC236}">
                <a16:creationId xmlns="" xmlns:a16="http://schemas.microsoft.com/office/drawing/2014/main" id="{699A701E-28A0-46C2-B85D-021454C81CA7}"/>
              </a:ext>
            </a:extLst>
          </p:cNvPr>
          <p:cNvSpPr/>
          <p:nvPr/>
        </p:nvSpPr>
        <p:spPr>
          <a:xfrm>
            <a:off x="4251849" y="4770986"/>
            <a:ext cx="243280" cy="20497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rgbClr val="FF0000"/>
                </a:solidFill>
              </a:rPr>
              <a:t>2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cxnSp>
        <p:nvCxnSpPr>
          <p:cNvPr id="7" name="직선 화살표 연결선 6"/>
          <p:cNvCxnSpPr>
            <a:stCxn id="33" idx="2"/>
            <a:endCxn id="43" idx="7"/>
          </p:cNvCxnSpPr>
          <p:nvPr/>
        </p:nvCxnSpPr>
        <p:spPr>
          <a:xfrm flipH="1">
            <a:off x="4459501" y="3525960"/>
            <a:ext cx="1099277" cy="1275044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0197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593" y="1695298"/>
            <a:ext cx="5829472" cy="29871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67" name="표 67">
            <a:extLst>
              <a:ext uri="{FF2B5EF4-FFF2-40B4-BE49-F238E27FC236}">
                <a16:creationId xmlns="" xmlns:a16="http://schemas.microsoft.com/office/drawing/2014/main" id="{59ADCC43-B2E9-4AF3-AFB9-DB57422EAD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0815876"/>
              </p:ext>
            </p:extLst>
          </p:nvPr>
        </p:nvGraphicFramePr>
        <p:xfrm>
          <a:off x="7155462" y="2411144"/>
          <a:ext cx="4028055" cy="3862656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4028055">
                  <a:extLst>
                    <a:ext uri="{9D8B030D-6E8A-4147-A177-3AD203B41FA5}">
                      <a16:colId xmlns="" xmlns:a16="http://schemas.microsoft.com/office/drawing/2014/main" val="570983108"/>
                    </a:ext>
                  </a:extLst>
                </a:gridCol>
              </a:tblGrid>
              <a:tr h="42095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페이지 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 smtClean="0"/>
                        <a:t>상품후기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50359279"/>
                  </a:ext>
                </a:extLst>
              </a:tr>
              <a:tr h="17474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파일명 </a:t>
                      </a:r>
                      <a:r>
                        <a:rPr lang="en-US" altLang="ko-KR" dirty="0"/>
                        <a:t>: </a:t>
                      </a:r>
                      <a:r>
                        <a:rPr lang="en-US" altLang="ko-KR" dirty="0" err="1" smtClean="0"/>
                        <a:t>pdreview.jsp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687501730"/>
                  </a:ext>
                </a:extLst>
              </a:tr>
              <a:tr h="30759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화면 설명</a:t>
                      </a:r>
                      <a:endParaRPr lang="en-US" altLang="ko-KR" dirty="0"/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상품문의 페이지를 들어가면 기본적으로 작성가능 후기 탭</a:t>
                      </a:r>
                      <a:r>
                        <a:rPr lang="ko-KR" altLang="en-US" sz="1200" baseline="0" dirty="0" smtClean="0">
                          <a:solidFill>
                            <a:schemeClr val="tx1"/>
                          </a:solidFill>
                        </a:rPr>
                        <a:t> 내용을 보여줍니다</a:t>
                      </a:r>
                      <a:r>
                        <a:rPr lang="en-US" altLang="ko-KR" sz="1200" baseline="0" dirty="0" smtClean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aseline="0" dirty="0" smtClean="0">
                          <a:solidFill>
                            <a:schemeClr val="tx1"/>
                          </a:solidFill>
                        </a:rPr>
                        <a:t>내용은 주문한 내용을 보여줍니다</a:t>
                      </a:r>
                      <a:r>
                        <a:rPr lang="en-US" altLang="ko-KR" sz="1200" baseline="0" dirty="0" smtClean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상품에 대한 후기를 작성하려면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후기쓰기버튼을 클릭하여 후기작성 페이지로 이동합니다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. </a:t>
                      </a: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후기작성 페이지에서 내용을 입력한 후에 등록하기 버튼을 클릭해줍니다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340044617"/>
                  </a:ext>
                </a:extLst>
              </a:tr>
            </a:tbl>
          </a:graphicData>
        </a:graphic>
      </p:graphicFrame>
      <p:sp>
        <p:nvSpPr>
          <p:cNvPr id="51" name="TextBox 50">
            <a:extLst>
              <a:ext uri="{FF2B5EF4-FFF2-40B4-BE49-F238E27FC236}">
                <a16:creationId xmlns="" xmlns:a16="http://schemas.microsoft.com/office/drawing/2014/main" id="{C0335DC3-A7C1-438C-A2F9-7F85F6964910}"/>
              </a:ext>
            </a:extLst>
          </p:cNvPr>
          <p:cNvSpPr txBox="1"/>
          <p:nvPr/>
        </p:nvSpPr>
        <p:spPr>
          <a:xfrm>
            <a:off x="961051" y="703586"/>
            <a:ext cx="433965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 dirty="0">
                <a:solidFill>
                  <a:schemeClr val="accent4"/>
                </a:solidFill>
                <a:latin typeface="+mj-ea"/>
                <a:ea typeface="+mj-ea"/>
              </a:rPr>
              <a:t>프로그램 실행 </a:t>
            </a:r>
            <a:r>
              <a:rPr lang="en-US" altLang="ko-KR" sz="3000" spc="-150" dirty="0">
                <a:solidFill>
                  <a:schemeClr val="accent4"/>
                </a:solidFill>
                <a:latin typeface="+mj-ea"/>
                <a:ea typeface="+mj-ea"/>
              </a:rPr>
              <a:t>– </a:t>
            </a:r>
            <a:r>
              <a:rPr lang="ko-KR" altLang="en-US" sz="3000" spc="-150" dirty="0" smtClean="0">
                <a:solidFill>
                  <a:schemeClr val="accent4"/>
                </a:solidFill>
                <a:latin typeface="+mj-ea"/>
                <a:ea typeface="+mj-ea"/>
              </a:rPr>
              <a:t>상품후</a:t>
            </a:r>
            <a:r>
              <a:rPr lang="ko-KR" altLang="en-US" sz="3000" spc="-150" dirty="0">
                <a:solidFill>
                  <a:schemeClr val="accent4"/>
                </a:solidFill>
                <a:latin typeface="+mj-ea"/>
                <a:ea typeface="+mj-ea"/>
              </a:rPr>
              <a:t>기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="" xmlns:a16="http://schemas.microsoft.com/office/drawing/2014/main" id="{45E459ED-9836-42E1-8637-68071D5AF1FE}"/>
              </a:ext>
            </a:extLst>
          </p:cNvPr>
          <p:cNvSpPr txBox="1"/>
          <p:nvPr/>
        </p:nvSpPr>
        <p:spPr>
          <a:xfrm>
            <a:off x="138923" y="703586"/>
            <a:ext cx="8569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accent4"/>
                </a:solidFill>
              </a:rPr>
              <a:t>7.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="" xmlns:a16="http://schemas.microsoft.com/office/drawing/2014/main" id="{B92BC376-3B81-4D74-A19E-24BE3C9A0EDC}"/>
              </a:ext>
            </a:extLst>
          </p:cNvPr>
          <p:cNvSpPr txBox="1"/>
          <p:nvPr/>
        </p:nvSpPr>
        <p:spPr>
          <a:xfrm>
            <a:off x="157472" y="183519"/>
            <a:ext cx="14558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300" dirty="0">
                <a:solidFill>
                  <a:schemeClr val="accent4"/>
                </a:solidFill>
              </a:rPr>
              <a:t>4</a:t>
            </a:r>
            <a:r>
              <a:rPr lang="ko-KR" altLang="en-US" sz="1400" spc="300" dirty="0">
                <a:solidFill>
                  <a:schemeClr val="accent4"/>
                </a:solidFill>
              </a:rPr>
              <a:t>조</a:t>
            </a:r>
            <a:r>
              <a:rPr lang="en-US" altLang="ko-KR" sz="1400" spc="300" dirty="0">
                <a:solidFill>
                  <a:schemeClr val="accent4"/>
                </a:solidFill>
              </a:rPr>
              <a:t> Project</a:t>
            </a:r>
            <a:endParaRPr lang="ko-KR" altLang="en-US" sz="1400" spc="300" dirty="0">
              <a:solidFill>
                <a:schemeClr val="accent4"/>
              </a:solidFill>
            </a:endParaRPr>
          </a:p>
        </p:txBody>
      </p:sp>
      <p:cxnSp>
        <p:nvCxnSpPr>
          <p:cNvPr id="70" name="직선 연결선 69">
            <a:extLst>
              <a:ext uri="{FF2B5EF4-FFF2-40B4-BE49-F238E27FC236}">
                <a16:creationId xmlns="" xmlns:a16="http://schemas.microsoft.com/office/drawing/2014/main" id="{EE797A2A-A4C7-4B7D-896D-3301D3E1C8E2}"/>
              </a:ext>
            </a:extLst>
          </p:cNvPr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="" xmlns:a16="http://schemas.microsoft.com/office/drawing/2014/main" id="{EA13B871-5CBE-4CDA-B51A-41BD0732B141}"/>
              </a:ext>
            </a:extLst>
          </p:cNvPr>
          <p:cNvSpPr/>
          <p:nvPr/>
        </p:nvSpPr>
        <p:spPr>
          <a:xfrm>
            <a:off x="1613320" y="2183027"/>
            <a:ext cx="2125810" cy="29656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="" xmlns:a16="http://schemas.microsoft.com/office/drawing/2014/main" id="{EA13B871-5CBE-4CDA-B51A-41BD0732B141}"/>
              </a:ext>
            </a:extLst>
          </p:cNvPr>
          <p:cNvSpPr/>
          <p:nvPr/>
        </p:nvSpPr>
        <p:spPr>
          <a:xfrm>
            <a:off x="5157056" y="3061204"/>
            <a:ext cx="702312" cy="25537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="" xmlns:a16="http://schemas.microsoft.com/office/drawing/2014/main" id="{699A701E-28A0-46C2-B85D-021454C81CA7}"/>
              </a:ext>
            </a:extLst>
          </p:cNvPr>
          <p:cNvSpPr/>
          <p:nvPr/>
        </p:nvSpPr>
        <p:spPr>
          <a:xfrm>
            <a:off x="1491680" y="2080539"/>
            <a:ext cx="243280" cy="20497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FF0000"/>
                </a:solidFill>
              </a:rPr>
              <a:t>1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="" xmlns:a16="http://schemas.microsoft.com/office/drawing/2014/main" id="{6B908C9A-1CF2-4957-95B1-9F6798E9C27C}"/>
              </a:ext>
            </a:extLst>
          </p:cNvPr>
          <p:cNvSpPr/>
          <p:nvPr/>
        </p:nvSpPr>
        <p:spPr>
          <a:xfrm>
            <a:off x="4999757" y="2951054"/>
            <a:ext cx="243280" cy="20497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FF0000"/>
                </a:solidFill>
              </a:rPr>
              <a:t>2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3875" y="3799703"/>
            <a:ext cx="3830510" cy="24507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1" name="직사각형 70">
            <a:extLst>
              <a:ext uri="{FF2B5EF4-FFF2-40B4-BE49-F238E27FC236}">
                <a16:creationId xmlns="" xmlns:a16="http://schemas.microsoft.com/office/drawing/2014/main" id="{B464C659-793D-45B6-9AF8-038F2501684C}"/>
              </a:ext>
            </a:extLst>
          </p:cNvPr>
          <p:cNvSpPr/>
          <p:nvPr/>
        </p:nvSpPr>
        <p:spPr>
          <a:xfrm>
            <a:off x="3346166" y="5939481"/>
            <a:ext cx="773403" cy="2224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="" xmlns:a16="http://schemas.microsoft.com/office/drawing/2014/main" id="{EA13B871-5CBE-4CDA-B51A-41BD0732B141}"/>
              </a:ext>
            </a:extLst>
          </p:cNvPr>
          <p:cNvSpPr/>
          <p:nvPr/>
        </p:nvSpPr>
        <p:spPr>
          <a:xfrm>
            <a:off x="1811351" y="3799703"/>
            <a:ext cx="3843034" cy="25104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>
            <a:extLst>
              <a:ext uri="{FF2B5EF4-FFF2-40B4-BE49-F238E27FC236}">
                <a16:creationId xmlns="" xmlns:a16="http://schemas.microsoft.com/office/drawing/2014/main" id="{6B908C9A-1CF2-4957-95B1-9F6798E9C27C}"/>
              </a:ext>
            </a:extLst>
          </p:cNvPr>
          <p:cNvSpPr/>
          <p:nvPr/>
        </p:nvSpPr>
        <p:spPr>
          <a:xfrm>
            <a:off x="1662938" y="3697215"/>
            <a:ext cx="243280" cy="20497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rgbClr val="FF0000"/>
                </a:solidFill>
              </a:rPr>
              <a:t>3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5300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581" y="2210737"/>
            <a:ext cx="6288922" cy="24930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67" name="표 67">
            <a:extLst>
              <a:ext uri="{FF2B5EF4-FFF2-40B4-BE49-F238E27FC236}">
                <a16:creationId xmlns="" xmlns:a16="http://schemas.microsoft.com/office/drawing/2014/main" id="{59ADCC43-B2E9-4AF3-AFB9-DB57422EAD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9676337"/>
              </p:ext>
            </p:extLst>
          </p:nvPr>
        </p:nvGraphicFramePr>
        <p:xfrm>
          <a:off x="7155462" y="2411144"/>
          <a:ext cx="4028055" cy="3862656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4028055">
                  <a:extLst>
                    <a:ext uri="{9D8B030D-6E8A-4147-A177-3AD203B41FA5}">
                      <a16:colId xmlns="" xmlns:a16="http://schemas.microsoft.com/office/drawing/2014/main" val="570983108"/>
                    </a:ext>
                  </a:extLst>
                </a:gridCol>
              </a:tblGrid>
              <a:tr h="42095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페이지 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 smtClean="0"/>
                        <a:t>상품후기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50359279"/>
                  </a:ext>
                </a:extLst>
              </a:tr>
              <a:tr h="17474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파일명 </a:t>
                      </a:r>
                      <a:r>
                        <a:rPr lang="en-US" altLang="ko-KR" dirty="0"/>
                        <a:t>: </a:t>
                      </a:r>
                      <a:r>
                        <a:rPr lang="en-US" altLang="ko-KR" dirty="0" err="1" smtClean="0"/>
                        <a:t>pdreview.jsp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687501730"/>
                  </a:ext>
                </a:extLst>
              </a:tr>
              <a:tr h="30759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화면 설명</a:t>
                      </a:r>
                      <a:endParaRPr lang="en-US" altLang="ko-KR" dirty="0"/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상품 후기 페이지에서 작성완료 후기 탭을 클릭하면 내가 등록한 후기들을 보여줍니다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.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상품에 대한 후기를 작성하려면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후기쓰기버튼을 클릭하여 후기작성 페이지로 이동합니다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. </a:t>
                      </a: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삭제하기를 클릭하면 해당 후기 글이 삭제가 되고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수정을 클릭하면 수정 페이지로 이동합니다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수정할 내용을 입력</a:t>
                      </a:r>
                      <a:r>
                        <a:rPr lang="ko-KR" altLang="en-US" sz="1200" baseline="0" dirty="0" smtClean="0">
                          <a:solidFill>
                            <a:schemeClr val="tx1"/>
                          </a:solidFill>
                        </a:rPr>
                        <a:t> 후 수정하기를 클릭하면 수정이 됩니다</a:t>
                      </a:r>
                      <a:r>
                        <a:rPr lang="en-US" altLang="ko-KR" sz="1200" baseline="0" dirty="0" smtClean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baseline="0" dirty="0" smtClean="0">
                          <a:solidFill>
                            <a:schemeClr val="tx1"/>
                          </a:solidFill>
                        </a:rPr>
                        <a:t>수정된 내용을 확인 할 수 있습니다</a:t>
                      </a:r>
                      <a:r>
                        <a:rPr lang="en-US" altLang="ko-KR" sz="1200" baseline="0" dirty="0" smtClean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340044617"/>
                  </a:ext>
                </a:extLst>
              </a:tr>
            </a:tbl>
          </a:graphicData>
        </a:graphic>
      </p:graphicFrame>
      <p:sp>
        <p:nvSpPr>
          <p:cNvPr id="51" name="TextBox 50">
            <a:extLst>
              <a:ext uri="{FF2B5EF4-FFF2-40B4-BE49-F238E27FC236}">
                <a16:creationId xmlns="" xmlns:a16="http://schemas.microsoft.com/office/drawing/2014/main" id="{C0335DC3-A7C1-438C-A2F9-7F85F6964910}"/>
              </a:ext>
            </a:extLst>
          </p:cNvPr>
          <p:cNvSpPr txBox="1"/>
          <p:nvPr/>
        </p:nvSpPr>
        <p:spPr>
          <a:xfrm>
            <a:off x="961051" y="703586"/>
            <a:ext cx="433965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 dirty="0">
                <a:solidFill>
                  <a:schemeClr val="accent4"/>
                </a:solidFill>
                <a:latin typeface="+mj-ea"/>
                <a:ea typeface="+mj-ea"/>
              </a:rPr>
              <a:t>프로그램 실행 </a:t>
            </a:r>
            <a:r>
              <a:rPr lang="en-US" altLang="ko-KR" sz="3000" spc="-150" dirty="0">
                <a:solidFill>
                  <a:schemeClr val="accent4"/>
                </a:solidFill>
                <a:latin typeface="+mj-ea"/>
                <a:ea typeface="+mj-ea"/>
              </a:rPr>
              <a:t>– </a:t>
            </a:r>
            <a:r>
              <a:rPr lang="ko-KR" altLang="en-US" sz="3000" spc="-150" dirty="0" smtClean="0">
                <a:solidFill>
                  <a:schemeClr val="accent4"/>
                </a:solidFill>
                <a:latin typeface="+mj-ea"/>
                <a:ea typeface="+mj-ea"/>
              </a:rPr>
              <a:t>상품후</a:t>
            </a:r>
            <a:r>
              <a:rPr lang="ko-KR" altLang="en-US" sz="3000" spc="-150" dirty="0">
                <a:solidFill>
                  <a:schemeClr val="accent4"/>
                </a:solidFill>
                <a:latin typeface="+mj-ea"/>
                <a:ea typeface="+mj-ea"/>
              </a:rPr>
              <a:t>기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="" xmlns:a16="http://schemas.microsoft.com/office/drawing/2014/main" id="{45E459ED-9836-42E1-8637-68071D5AF1FE}"/>
              </a:ext>
            </a:extLst>
          </p:cNvPr>
          <p:cNvSpPr txBox="1"/>
          <p:nvPr/>
        </p:nvSpPr>
        <p:spPr>
          <a:xfrm>
            <a:off x="138923" y="703586"/>
            <a:ext cx="8569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accent4"/>
                </a:solidFill>
              </a:rPr>
              <a:t>7.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="" xmlns:a16="http://schemas.microsoft.com/office/drawing/2014/main" id="{B92BC376-3B81-4D74-A19E-24BE3C9A0EDC}"/>
              </a:ext>
            </a:extLst>
          </p:cNvPr>
          <p:cNvSpPr txBox="1"/>
          <p:nvPr/>
        </p:nvSpPr>
        <p:spPr>
          <a:xfrm>
            <a:off x="157472" y="183519"/>
            <a:ext cx="14558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300" dirty="0">
                <a:solidFill>
                  <a:schemeClr val="accent4"/>
                </a:solidFill>
              </a:rPr>
              <a:t>4</a:t>
            </a:r>
            <a:r>
              <a:rPr lang="ko-KR" altLang="en-US" sz="1400" spc="300" dirty="0">
                <a:solidFill>
                  <a:schemeClr val="accent4"/>
                </a:solidFill>
              </a:rPr>
              <a:t>조</a:t>
            </a:r>
            <a:r>
              <a:rPr lang="en-US" altLang="ko-KR" sz="1400" spc="300" dirty="0">
                <a:solidFill>
                  <a:schemeClr val="accent4"/>
                </a:solidFill>
              </a:rPr>
              <a:t> Project</a:t>
            </a:r>
            <a:endParaRPr lang="ko-KR" altLang="en-US" sz="1400" spc="300" dirty="0">
              <a:solidFill>
                <a:schemeClr val="accent4"/>
              </a:solidFill>
            </a:endParaRPr>
          </a:p>
        </p:txBody>
      </p:sp>
      <p:cxnSp>
        <p:nvCxnSpPr>
          <p:cNvPr id="70" name="직선 연결선 69">
            <a:extLst>
              <a:ext uri="{FF2B5EF4-FFF2-40B4-BE49-F238E27FC236}">
                <a16:creationId xmlns="" xmlns:a16="http://schemas.microsoft.com/office/drawing/2014/main" id="{EE797A2A-A4C7-4B7D-896D-3301D3E1C8E2}"/>
              </a:ext>
            </a:extLst>
          </p:cNvPr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="" xmlns:a16="http://schemas.microsoft.com/office/drawing/2014/main" id="{EA13B871-5CBE-4CDA-B51A-41BD0732B141}"/>
              </a:ext>
            </a:extLst>
          </p:cNvPr>
          <p:cNvSpPr/>
          <p:nvPr/>
        </p:nvSpPr>
        <p:spPr>
          <a:xfrm>
            <a:off x="4480087" y="2683310"/>
            <a:ext cx="2125810" cy="29656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="" xmlns:a16="http://schemas.microsoft.com/office/drawing/2014/main" id="{EA13B871-5CBE-4CDA-B51A-41BD0732B141}"/>
              </a:ext>
            </a:extLst>
          </p:cNvPr>
          <p:cNvSpPr/>
          <p:nvPr/>
        </p:nvSpPr>
        <p:spPr>
          <a:xfrm>
            <a:off x="5997315" y="3843798"/>
            <a:ext cx="702312" cy="25537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="" xmlns:a16="http://schemas.microsoft.com/office/drawing/2014/main" id="{699A701E-28A0-46C2-B85D-021454C81CA7}"/>
              </a:ext>
            </a:extLst>
          </p:cNvPr>
          <p:cNvSpPr/>
          <p:nvPr/>
        </p:nvSpPr>
        <p:spPr>
          <a:xfrm>
            <a:off x="4357838" y="2580822"/>
            <a:ext cx="243280" cy="20497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FF0000"/>
                </a:solidFill>
              </a:rPr>
              <a:t>1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="" xmlns:a16="http://schemas.microsoft.com/office/drawing/2014/main" id="{6B908C9A-1CF2-4957-95B1-9F6798E9C27C}"/>
              </a:ext>
            </a:extLst>
          </p:cNvPr>
          <p:cNvSpPr/>
          <p:nvPr/>
        </p:nvSpPr>
        <p:spPr>
          <a:xfrm>
            <a:off x="5790759" y="3741310"/>
            <a:ext cx="243280" cy="20497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FF0000"/>
                </a:solidFill>
              </a:rPr>
              <a:t>2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pic>
        <p:nvPicPr>
          <p:cNvPr id="2150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880" y="4321617"/>
            <a:ext cx="3381984" cy="21121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6" name="직사각형 25">
            <a:extLst>
              <a:ext uri="{FF2B5EF4-FFF2-40B4-BE49-F238E27FC236}">
                <a16:creationId xmlns="" xmlns:a16="http://schemas.microsoft.com/office/drawing/2014/main" id="{EA13B871-5CBE-4CDA-B51A-41BD0732B141}"/>
              </a:ext>
            </a:extLst>
          </p:cNvPr>
          <p:cNvSpPr/>
          <p:nvPr/>
        </p:nvSpPr>
        <p:spPr>
          <a:xfrm>
            <a:off x="302879" y="4321617"/>
            <a:ext cx="3445329" cy="22027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>
            <a:extLst>
              <a:ext uri="{FF2B5EF4-FFF2-40B4-BE49-F238E27FC236}">
                <a16:creationId xmlns="" xmlns:a16="http://schemas.microsoft.com/office/drawing/2014/main" id="{699A701E-28A0-46C2-B85D-021454C81CA7}"/>
              </a:ext>
            </a:extLst>
          </p:cNvPr>
          <p:cNvSpPr/>
          <p:nvPr/>
        </p:nvSpPr>
        <p:spPr>
          <a:xfrm>
            <a:off x="143422" y="4219129"/>
            <a:ext cx="243280" cy="20497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rgbClr val="FF0000"/>
                </a:solidFill>
              </a:rPr>
              <a:t>3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pic>
        <p:nvPicPr>
          <p:cNvPr id="21509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4352" y="4605363"/>
            <a:ext cx="3116048" cy="12077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8" name="직사각형 27">
            <a:extLst>
              <a:ext uri="{FF2B5EF4-FFF2-40B4-BE49-F238E27FC236}">
                <a16:creationId xmlns="" xmlns:a16="http://schemas.microsoft.com/office/drawing/2014/main" id="{EA13B871-5CBE-4CDA-B51A-41BD0732B141}"/>
              </a:ext>
            </a:extLst>
          </p:cNvPr>
          <p:cNvSpPr/>
          <p:nvPr/>
        </p:nvSpPr>
        <p:spPr>
          <a:xfrm>
            <a:off x="3892207" y="4492988"/>
            <a:ext cx="3118193" cy="132008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>
            <a:extLst>
              <a:ext uri="{FF2B5EF4-FFF2-40B4-BE49-F238E27FC236}">
                <a16:creationId xmlns="" xmlns:a16="http://schemas.microsoft.com/office/drawing/2014/main" id="{699A701E-28A0-46C2-B85D-021454C81CA7}"/>
              </a:ext>
            </a:extLst>
          </p:cNvPr>
          <p:cNvSpPr/>
          <p:nvPr/>
        </p:nvSpPr>
        <p:spPr>
          <a:xfrm>
            <a:off x="3732732" y="4390500"/>
            <a:ext cx="243280" cy="20497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FF0000"/>
                </a:solidFill>
              </a:rPr>
              <a:t>4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0133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701" y="4197539"/>
            <a:ext cx="6312926" cy="17220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41" y="2097052"/>
            <a:ext cx="6376086" cy="20163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67" name="표 67">
            <a:extLst>
              <a:ext uri="{FF2B5EF4-FFF2-40B4-BE49-F238E27FC236}">
                <a16:creationId xmlns="" xmlns:a16="http://schemas.microsoft.com/office/drawing/2014/main" id="{59ADCC43-B2E9-4AF3-AFB9-DB57422EAD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5048829"/>
              </p:ext>
            </p:extLst>
          </p:nvPr>
        </p:nvGraphicFramePr>
        <p:xfrm>
          <a:off x="7155462" y="2411144"/>
          <a:ext cx="4028055" cy="3862656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4028055">
                  <a:extLst>
                    <a:ext uri="{9D8B030D-6E8A-4147-A177-3AD203B41FA5}">
                      <a16:colId xmlns="" xmlns:a16="http://schemas.microsoft.com/office/drawing/2014/main" val="570983108"/>
                    </a:ext>
                  </a:extLst>
                </a:gridCol>
              </a:tblGrid>
              <a:tr h="42095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페이지 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 smtClean="0"/>
                        <a:t>상품상세보기에서 후기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50359279"/>
                  </a:ext>
                </a:extLst>
              </a:tr>
              <a:tr h="17474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파일명 </a:t>
                      </a:r>
                      <a:r>
                        <a:rPr lang="en-US" altLang="ko-KR" dirty="0"/>
                        <a:t>: </a:t>
                      </a:r>
                      <a:r>
                        <a:rPr lang="en-US" altLang="ko-KR" dirty="0" smtClean="0"/>
                        <a:t> </a:t>
                      </a:r>
                      <a:r>
                        <a:rPr lang="en-US" altLang="ko-KR" dirty="0" err="1" smtClean="0"/>
                        <a:t>pdinfo.jsp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687501730"/>
                  </a:ext>
                </a:extLst>
              </a:tr>
              <a:tr h="30759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화면 설명</a:t>
                      </a:r>
                      <a:endParaRPr lang="en-US" altLang="ko-KR" dirty="0"/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상품상세보기 페이지에서 상품후기 탭으로 이동하면 상품에 대한 후기들을 볼</a:t>
                      </a:r>
                      <a:r>
                        <a:rPr lang="ko-KR" altLang="en-US" sz="1200" baseline="0" dirty="0" smtClean="0">
                          <a:solidFill>
                            <a:schemeClr val="tx1"/>
                          </a:solidFill>
                        </a:rPr>
                        <a:t> 수 있습니다</a:t>
                      </a:r>
                      <a:r>
                        <a:rPr lang="en-US" altLang="ko-KR" sz="1200" baseline="0" dirty="0" smtClean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aseline="0" dirty="0" smtClean="0">
                          <a:solidFill>
                            <a:schemeClr val="tx1"/>
                          </a:solidFill>
                        </a:rPr>
                        <a:t>후기 내용을 보려면 해당 글을 클릭하면 </a:t>
                      </a:r>
                      <a:r>
                        <a:rPr lang="en-US" altLang="ko-KR" sz="1200" baseline="0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r>
                        <a:rPr lang="ko-KR" altLang="en-US" sz="1200" baseline="0" dirty="0" smtClean="0">
                          <a:solidFill>
                            <a:schemeClr val="tx1"/>
                          </a:solidFill>
                        </a:rPr>
                        <a:t>번과 같이 </a:t>
                      </a:r>
                      <a:r>
                        <a:rPr lang="ko-KR" altLang="en-US" sz="1200" baseline="0" dirty="0" err="1" smtClean="0">
                          <a:solidFill>
                            <a:schemeClr val="tx1"/>
                          </a:solidFill>
                        </a:rPr>
                        <a:t>드롭이</a:t>
                      </a:r>
                      <a:r>
                        <a:rPr lang="ko-KR" altLang="en-US" sz="1200" baseline="0" dirty="0" smtClean="0">
                          <a:solidFill>
                            <a:schemeClr val="tx1"/>
                          </a:solidFill>
                        </a:rPr>
                        <a:t> 되면서 내용을 볼 수 있습니다</a:t>
                      </a:r>
                      <a:r>
                        <a:rPr lang="en-US" altLang="ko-KR" sz="1200" baseline="0" dirty="0" smtClean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후기를 작성하려면 후기쓰기 버튼을 클릭하면 되는데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주무하지 않은 상품이면 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번과 같이 메시지가 뜨면서 후기를 작성 할 수 없게 합니다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구매한 상품이면 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상품후기</a:t>
                      </a:r>
                      <a:r>
                        <a:rPr lang="ko-KR" altLang="en-US" sz="1200" baseline="0" dirty="0" smtClean="0">
                          <a:solidFill>
                            <a:schemeClr val="tx1"/>
                          </a:solidFill>
                        </a:rPr>
                        <a:t> 페이지로 넘어가 후기작성을 할 수 있습니다</a:t>
                      </a:r>
                      <a:r>
                        <a:rPr lang="en-US" altLang="ko-KR" sz="1200" baseline="0" dirty="0" smtClean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340044617"/>
                  </a:ext>
                </a:extLst>
              </a:tr>
            </a:tbl>
          </a:graphicData>
        </a:graphic>
      </p:graphicFrame>
      <p:sp>
        <p:nvSpPr>
          <p:cNvPr id="51" name="TextBox 50">
            <a:extLst>
              <a:ext uri="{FF2B5EF4-FFF2-40B4-BE49-F238E27FC236}">
                <a16:creationId xmlns="" xmlns:a16="http://schemas.microsoft.com/office/drawing/2014/main" id="{C0335DC3-A7C1-438C-A2F9-7F85F6964910}"/>
              </a:ext>
            </a:extLst>
          </p:cNvPr>
          <p:cNvSpPr txBox="1"/>
          <p:nvPr/>
        </p:nvSpPr>
        <p:spPr>
          <a:xfrm>
            <a:off x="961051" y="703586"/>
            <a:ext cx="433965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 dirty="0">
                <a:solidFill>
                  <a:schemeClr val="accent4"/>
                </a:solidFill>
                <a:latin typeface="+mj-ea"/>
                <a:ea typeface="+mj-ea"/>
              </a:rPr>
              <a:t>프로그램 실행 </a:t>
            </a:r>
            <a:r>
              <a:rPr lang="en-US" altLang="ko-KR" sz="3000" spc="-150" dirty="0">
                <a:solidFill>
                  <a:schemeClr val="accent4"/>
                </a:solidFill>
                <a:latin typeface="+mj-ea"/>
                <a:ea typeface="+mj-ea"/>
              </a:rPr>
              <a:t>– </a:t>
            </a:r>
            <a:r>
              <a:rPr lang="ko-KR" altLang="en-US" sz="3000" spc="-150" dirty="0" smtClean="0">
                <a:solidFill>
                  <a:schemeClr val="accent4"/>
                </a:solidFill>
                <a:latin typeface="+mj-ea"/>
                <a:ea typeface="+mj-ea"/>
              </a:rPr>
              <a:t>상품후</a:t>
            </a:r>
            <a:r>
              <a:rPr lang="ko-KR" altLang="en-US" sz="3000" spc="-150" dirty="0">
                <a:solidFill>
                  <a:schemeClr val="accent4"/>
                </a:solidFill>
                <a:latin typeface="+mj-ea"/>
                <a:ea typeface="+mj-ea"/>
              </a:rPr>
              <a:t>기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="" xmlns:a16="http://schemas.microsoft.com/office/drawing/2014/main" id="{45E459ED-9836-42E1-8637-68071D5AF1FE}"/>
              </a:ext>
            </a:extLst>
          </p:cNvPr>
          <p:cNvSpPr txBox="1"/>
          <p:nvPr/>
        </p:nvSpPr>
        <p:spPr>
          <a:xfrm>
            <a:off x="138923" y="703586"/>
            <a:ext cx="8569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accent4"/>
                </a:solidFill>
              </a:rPr>
              <a:t>7.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="" xmlns:a16="http://schemas.microsoft.com/office/drawing/2014/main" id="{B92BC376-3B81-4D74-A19E-24BE3C9A0EDC}"/>
              </a:ext>
            </a:extLst>
          </p:cNvPr>
          <p:cNvSpPr txBox="1"/>
          <p:nvPr/>
        </p:nvSpPr>
        <p:spPr>
          <a:xfrm>
            <a:off x="157472" y="183519"/>
            <a:ext cx="14558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300" dirty="0">
                <a:solidFill>
                  <a:schemeClr val="accent4"/>
                </a:solidFill>
              </a:rPr>
              <a:t>4</a:t>
            </a:r>
            <a:r>
              <a:rPr lang="ko-KR" altLang="en-US" sz="1400" spc="300" dirty="0">
                <a:solidFill>
                  <a:schemeClr val="accent4"/>
                </a:solidFill>
              </a:rPr>
              <a:t>조</a:t>
            </a:r>
            <a:r>
              <a:rPr lang="en-US" altLang="ko-KR" sz="1400" spc="300" dirty="0">
                <a:solidFill>
                  <a:schemeClr val="accent4"/>
                </a:solidFill>
              </a:rPr>
              <a:t> Project</a:t>
            </a:r>
            <a:endParaRPr lang="ko-KR" altLang="en-US" sz="1400" spc="300" dirty="0">
              <a:solidFill>
                <a:schemeClr val="accent4"/>
              </a:solidFill>
            </a:endParaRPr>
          </a:p>
        </p:txBody>
      </p:sp>
      <p:cxnSp>
        <p:nvCxnSpPr>
          <p:cNvPr id="70" name="직선 연결선 69">
            <a:extLst>
              <a:ext uri="{FF2B5EF4-FFF2-40B4-BE49-F238E27FC236}">
                <a16:creationId xmlns="" xmlns:a16="http://schemas.microsoft.com/office/drawing/2014/main" id="{EE797A2A-A4C7-4B7D-896D-3301D3E1C8E2}"/>
              </a:ext>
            </a:extLst>
          </p:cNvPr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="" xmlns:a16="http://schemas.microsoft.com/office/drawing/2014/main" id="{EA13B871-5CBE-4CDA-B51A-41BD0732B141}"/>
              </a:ext>
            </a:extLst>
          </p:cNvPr>
          <p:cNvSpPr/>
          <p:nvPr/>
        </p:nvSpPr>
        <p:spPr>
          <a:xfrm>
            <a:off x="386701" y="3268197"/>
            <a:ext cx="6187093" cy="29656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="" xmlns:a16="http://schemas.microsoft.com/office/drawing/2014/main" id="{EA13B871-5CBE-4CDA-B51A-41BD0732B141}"/>
              </a:ext>
            </a:extLst>
          </p:cNvPr>
          <p:cNvSpPr/>
          <p:nvPr/>
        </p:nvSpPr>
        <p:spPr>
          <a:xfrm>
            <a:off x="5790759" y="3785647"/>
            <a:ext cx="908868" cy="25537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="" xmlns:a16="http://schemas.microsoft.com/office/drawing/2014/main" id="{699A701E-28A0-46C2-B85D-021454C81CA7}"/>
              </a:ext>
            </a:extLst>
          </p:cNvPr>
          <p:cNvSpPr/>
          <p:nvPr/>
        </p:nvSpPr>
        <p:spPr>
          <a:xfrm>
            <a:off x="206376" y="3165709"/>
            <a:ext cx="243280" cy="20497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FF0000"/>
                </a:solidFill>
              </a:rPr>
              <a:t>1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="" xmlns:a16="http://schemas.microsoft.com/office/drawing/2014/main" id="{6B908C9A-1CF2-4957-95B1-9F6798E9C27C}"/>
              </a:ext>
            </a:extLst>
          </p:cNvPr>
          <p:cNvSpPr/>
          <p:nvPr/>
        </p:nvSpPr>
        <p:spPr>
          <a:xfrm>
            <a:off x="5669119" y="3683159"/>
            <a:ext cx="243280" cy="20497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FF0000"/>
                </a:solidFill>
              </a:rPr>
              <a:t>2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="" xmlns:a16="http://schemas.microsoft.com/office/drawing/2014/main" id="{EA13B871-5CBE-4CDA-B51A-41BD0732B141}"/>
              </a:ext>
            </a:extLst>
          </p:cNvPr>
          <p:cNvSpPr/>
          <p:nvPr/>
        </p:nvSpPr>
        <p:spPr>
          <a:xfrm>
            <a:off x="449617" y="5224683"/>
            <a:ext cx="6187093" cy="69489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53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5484" y="2453574"/>
            <a:ext cx="2454876" cy="7099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4" name="직사각형 23">
            <a:extLst>
              <a:ext uri="{FF2B5EF4-FFF2-40B4-BE49-F238E27FC236}">
                <a16:creationId xmlns="" xmlns:a16="http://schemas.microsoft.com/office/drawing/2014/main" id="{EA13B871-5CBE-4CDA-B51A-41BD0732B141}"/>
              </a:ext>
            </a:extLst>
          </p:cNvPr>
          <p:cNvSpPr/>
          <p:nvPr/>
        </p:nvSpPr>
        <p:spPr>
          <a:xfrm>
            <a:off x="3398798" y="2257196"/>
            <a:ext cx="2481562" cy="90851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="" xmlns:a16="http://schemas.microsoft.com/office/drawing/2014/main" id="{699A701E-28A0-46C2-B85D-021454C81CA7}"/>
              </a:ext>
            </a:extLst>
          </p:cNvPr>
          <p:cNvSpPr/>
          <p:nvPr/>
        </p:nvSpPr>
        <p:spPr>
          <a:xfrm>
            <a:off x="3260683" y="2248598"/>
            <a:ext cx="243280" cy="20497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FF0000"/>
                </a:solidFill>
              </a:rPr>
              <a:t>3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="" xmlns:a16="http://schemas.microsoft.com/office/drawing/2014/main" id="{699A701E-28A0-46C2-B85D-021454C81CA7}"/>
              </a:ext>
            </a:extLst>
          </p:cNvPr>
          <p:cNvSpPr/>
          <p:nvPr/>
        </p:nvSpPr>
        <p:spPr>
          <a:xfrm>
            <a:off x="339136" y="5058557"/>
            <a:ext cx="243280" cy="20497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FF0000"/>
                </a:solidFill>
              </a:rPr>
              <a:t>4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5579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846" y="1775167"/>
            <a:ext cx="5105674" cy="34495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67" name="표 67">
            <a:extLst>
              <a:ext uri="{FF2B5EF4-FFF2-40B4-BE49-F238E27FC236}">
                <a16:creationId xmlns="" xmlns:a16="http://schemas.microsoft.com/office/drawing/2014/main" id="{59ADCC43-B2E9-4AF3-AFB9-DB57422EAD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2612163"/>
              </p:ext>
            </p:extLst>
          </p:nvPr>
        </p:nvGraphicFramePr>
        <p:xfrm>
          <a:off x="7155462" y="2411144"/>
          <a:ext cx="4028055" cy="3862656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4028055">
                  <a:extLst>
                    <a:ext uri="{9D8B030D-6E8A-4147-A177-3AD203B41FA5}">
                      <a16:colId xmlns="" xmlns:a16="http://schemas.microsoft.com/office/drawing/2014/main" val="570983108"/>
                    </a:ext>
                  </a:extLst>
                </a:gridCol>
              </a:tblGrid>
              <a:tr h="42095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페이지 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 err="1" smtClean="0"/>
                        <a:t>찜한상품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50359279"/>
                  </a:ext>
                </a:extLst>
              </a:tr>
              <a:tr h="17474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파일명 </a:t>
                      </a:r>
                      <a:r>
                        <a:rPr lang="en-US" altLang="ko-KR" dirty="0"/>
                        <a:t>: </a:t>
                      </a:r>
                      <a:r>
                        <a:rPr lang="en-US" altLang="ko-KR" dirty="0" smtClean="0"/>
                        <a:t> </a:t>
                      </a:r>
                      <a:r>
                        <a:rPr lang="en-US" altLang="ko-KR" dirty="0" err="1" smtClean="0"/>
                        <a:t>pdinfo.jsp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687501730"/>
                  </a:ext>
                </a:extLst>
              </a:tr>
              <a:tr h="30759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화면 설명</a:t>
                      </a:r>
                      <a:endParaRPr lang="en-US" altLang="ko-KR" dirty="0"/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로그인 되지 않은 상태에서 </a:t>
                      </a:r>
                      <a:r>
                        <a:rPr lang="ko-KR" altLang="en-US" sz="1200" dirty="0" err="1" smtClean="0">
                          <a:solidFill>
                            <a:schemeClr val="tx1"/>
                          </a:solidFill>
                        </a:rPr>
                        <a:t>찜버튼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하트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을 클릭하면 로그인 하라고 메시지가 뜨고 로그인 창으로 이동합니다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. </a:t>
                      </a:r>
                      <a:b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</a:b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로그인 상태에서 </a:t>
                      </a:r>
                      <a:r>
                        <a:rPr lang="ko-KR" altLang="en-US" sz="1200" dirty="0" err="1" smtClean="0">
                          <a:solidFill>
                            <a:schemeClr val="tx1"/>
                          </a:solidFill>
                        </a:rPr>
                        <a:t>찜버튼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하트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를 클릭하면 찜 목록에 담겼다는 메시지가 뜨고 </a:t>
                      </a:r>
                      <a:r>
                        <a:rPr lang="ko-KR" altLang="en-US" sz="1200" dirty="0" err="1" smtClean="0">
                          <a:solidFill>
                            <a:schemeClr val="tx1"/>
                          </a:solidFill>
                        </a:rPr>
                        <a:t>꽉찬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 하트로 변합니다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상단에 하트모양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찜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을 클릭하면</a:t>
                      </a:r>
                      <a:r>
                        <a:rPr lang="ko-KR" altLang="en-US" sz="1200" baseline="0" dirty="0" smtClean="0">
                          <a:solidFill>
                            <a:schemeClr val="tx1"/>
                          </a:solidFill>
                        </a:rPr>
                        <a:t> 내가 </a:t>
                      </a:r>
                      <a:r>
                        <a:rPr lang="ko-KR" altLang="en-US" sz="1200" baseline="0" dirty="0" err="1" smtClean="0">
                          <a:solidFill>
                            <a:schemeClr val="tx1"/>
                          </a:solidFill>
                        </a:rPr>
                        <a:t>찜한</a:t>
                      </a:r>
                      <a:r>
                        <a:rPr lang="ko-KR" altLang="en-US" sz="1200" baseline="0" dirty="0" smtClean="0">
                          <a:solidFill>
                            <a:schemeClr val="tx1"/>
                          </a:solidFill>
                        </a:rPr>
                        <a:t> 상품 목록을 볼 수 있는 페이지로 이동합니다</a:t>
                      </a:r>
                      <a:r>
                        <a:rPr lang="en-US" altLang="ko-KR" sz="1200" baseline="0" dirty="0" smtClean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340044617"/>
                  </a:ext>
                </a:extLst>
              </a:tr>
            </a:tbl>
          </a:graphicData>
        </a:graphic>
      </p:graphicFrame>
      <p:sp>
        <p:nvSpPr>
          <p:cNvPr id="51" name="TextBox 50">
            <a:extLst>
              <a:ext uri="{FF2B5EF4-FFF2-40B4-BE49-F238E27FC236}">
                <a16:creationId xmlns="" xmlns:a16="http://schemas.microsoft.com/office/drawing/2014/main" id="{C0335DC3-A7C1-438C-A2F9-7F85F6964910}"/>
              </a:ext>
            </a:extLst>
          </p:cNvPr>
          <p:cNvSpPr txBox="1"/>
          <p:nvPr/>
        </p:nvSpPr>
        <p:spPr>
          <a:xfrm>
            <a:off x="961051" y="703586"/>
            <a:ext cx="433965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 dirty="0">
                <a:solidFill>
                  <a:schemeClr val="accent4"/>
                </a:solidFill>
                <a:latin typeface="+mj-ea"/>
                <a:ea typeface="+mj-ea"/>
              </a:rPr>
              <a:t>프로그램 실행 </a:t>
            </a:r>
            <a:r>
              <a:rPr lang="en-US" altLang="ko-KR" sz="3000" spc="-150" dirty="0">
                <a:solidFill>
                  <a:schemeClr val="accent4"/>
                </a:solidFill>
                <a:latin typeface="+mj-ea"/>
                <a:ea typeface="+mj-ea"/>
              </a:rPr>
              <a:t>– </a:t>
            </a:r>
            <a:r>
              <a:rPr lang="ko-KR" altLang="en-US" sz="3000" spc="-150" dirty="0" err="1" smtClean="0">
                <a:solidFill>
                  <a:schemeClr val="accent4"/>
                </a:solidFill>
                <a:latin typeface="+mj-ea"/>
                <a:ea typeface="+mj-ea"/>
              </a:rPr>
              <a:t>찜한상품</a:t>
            </a:r>
            <a:endParaRPr lang="ko-KR" altLang="en-US" sz="3000" spc="-15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="" xmlns:a16="http://schemas.microsoft.com/office/drawing/2014/main" id="{45E459ED-9836-42E1-8637-68071D5AF1FE}"/>
              </a:ext>
            </a:extLst>
          </p:cNvPr>
          <p:cNvSpPr txBox="1"/>
          <p:nvPr/>
        </p:nvSpPr>
        <p:spPr>
          <a:xfrm>
            <a:off x="138923" y="703586"/>
            <a:ext cx="8569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accent4"/>
                </a:solidFill>
              </a:rPr>
              <a:t>7.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="" xmlns:a16="http://schemas.microsoft.com/office/drawing/2014/main" id="{B92BC376-3B81-4D74-A19E-24BE3C9A0EDC}"/>
              </a:ext>
            </a:extLst>
          </p:cNvPr>
          <p:cNvSpPr txBox="1"/>
          <p:nvPr/>
        </p:nvSpPr>
        <p:spPr>
          <a:xfrm>
            <a:off x="157472" y="183519"/>
            <a:ext cx="14558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300" dirty="0">
                <a:solidFill>
                  <a:schemeClr val="accent4"/>
                </a:solidFill>
              </a:rPr>
              <a:t>4</a:t>
            </a:r>
            <a:r>
              <a:rPr lang="ko-KR" altLang="en-US" sz="1400" spc="300" dirty="0">
                <a:solidFill>
                  <a:schemeClr val="accent4"/>
                </a:solidFill>
              </a:rPr>
              <a:t>조</a:t>
            </a:r>
            <a:r>
              <a:rPr lang="en-US" altLang="ko-KR" sz="1400" spc="300" dirty="0">
                <a:solidFill>
                  <a:schemeClr val="accent4"/>
                </a:solidFill>
              </a:rPr>
              <a:t> Project</a:t>
            </a:r>
            <a:endParaRPr lang="ko-KR" altLang="en-US" sz="1400" spc="300" dirty="0">
              <a:solidFill>
                <a:schemeClr val="accent4"/>
              </a:solidFill>
            </a:endParaRPr>
          </a:p>
        </p:txBody>
      </p:sp>
      <p:cxnSp>
        <p:nvCxnSpPr>
          <p:cNvPr id="70" name="직선 연결선 69">
            <a:extLst>
              <a:ext uri="{FF2B5EF4-FFF2-40B4-BE49-F238E27FC236}">
                <a16:creationId xmlns="" xmlns:a16="http://schemas.microsoft.com/office/drawing/2014/main" id="{EE797A2A-A4C7-4B7D-896D-3301D3E1C8E2}"/>
              </a:ext>
            </a:extLst>
          </p:cNvPr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="" xmlns:a16="http://schemas.microsoft.com/office/drawing/2014/main" id="{EA13B871-5CBE-4CDA-B51A-41BD0732B141}"/>
              </a:ext>
            </a:extLst>
          </p:cNvPr>
          <p:cNvSpPr/>
          <p:nvPr/>
        </p:nvSpPr>
        <p:spPr>
          <a:xfrm>
            <a:off x="3487487" y="4778471"/>
            <a:ext cx="282494" cy="29656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="" xmlns:a16="http://schemas.microsoft.com/office/drawing/2014/main" id="{699A701E-28A0-46C2-B85D-021454C81CA7}"/>
              </a:ext>
            </a:extLst>
          </p:cNvPr>
          <p:cNvSpPr/>
          <p:nvPr/>
        </p:nvSpPr>
        <p:spPr>
          <a:xfrm>
            <a:off x="3321132" y="4675983"/>
            <a:ext cx="243280" cy="20497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FF0000"/>
                </a:solidFill>
              </a:rPr>
              <a:t>1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396" y="5224683"/>
            <a:ext cx="3234228" cy="9364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5150" y="5256002"/>
            <a:ext cx="384034" cy="3966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EA13B871-5CBE-4CDA-B51A-41BD0732B141}"/>
              </a:ext>
            </a:extLst>
          </p:cNvPr>
          <p:cNvSpPr/>
          <p:nvPr/>
        </p:nvSpPr>
        <p:spPr>
          <a:xfrm>
            <a:off x="885396" y="5224683"/>
            <a:ext cx="3234228" cy="92765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="" xmlns:a16="http://schemas.microsoft.com/office/drawing/2014/main" id="{EA13B871-5CBE-4CDA-B51A-41BD0732B141}"/>
              </a:ext>
            </a:extLst>
          </p:cNvPr>
          <p:cNvSpPr/>
          <p:nvPr/>
        </p:nvSpPr>
        <p:spPr>
          <a:xfrm>
            <a:off x="4635150" y="5262770"/>
            <a:ext cx="384034" cy="38985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="" xmlns:a16="http://schemas.microsoft.com/office/drawing/2014/main" id="{699A701E-28A0-46C2-B85D-021454C81CA7}"/>
              </a:ext>
            </a:extLst>
          </p:cNvPr>
          <p:cNvSpPr/>
          <p:nvPr/>
        </p:nvSpPr>
        <p:spPr>
          <a:xfrm>
            <a:off x="4513510" y="5153514"/>
            <a:ext cx="243280" cy="20497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FF0000"/>
                </a:solidFill>
              </a:rPr>
              <a:t>1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="" xmlns:a16="http://schemas.microsoft.com/office/drawing/2014/main" id="{699A701E-28A0-46C2-B85D-021454C81CA7}"/>
              </a:ext>
            </a:extLst>
          </p:cNvPr>
          <p:cNvSpPr/>
          <p:nvPr/>
        </p:nvSpPr>
        <p:spPr>
          <a:xfrm>
            <a:off x="717771" y="5122195"/>
            <a:ext cx="243280" cy="20497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rgbClr val="FF0000"/>
                </a:solidFill>
              </a:rPr>
              <a:t>1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="" xmlns:a16="http://schemas.microsoft.com/office/drawing/2014/main" id="{EA13B871-5CBE-4CDA-B51A-41BD0732B141}"/>
              </a:ext>
            </a:extLst>
          </p:cNvPr>
          <p:cNvSpPr/>
          <p:nvPr/>
        </p:nvSpPr>
        <p:spPr>
          <a:xfrm>
            <a:off x="5300701" y="2249191"/>
            <a:ext cx="196170" cy="24687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="" xmlns:a16="http://schemas.microsoft.com/office/drawing/2014/main" id="{699A701E-28A0-46C2-B85D-021454C81CA7}"/>
              </a:ext>
            </a:extLst>
          </p:cNvPr>
          <p:cNvSpPr/>
          <p:nvPr/>
        </p:nvSpPr>
        <p:spPr>
          <a:xfrm>
            <a:off x="5057421" y="2146703"/>
            <a:ext cx="243280" cy="20497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rgbClr val="FF0000"/>
                </a:solidFill>
              </a:rPr>
              <a:t>2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9831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563" y="2170276"/>
            <a:ext cx="6353848" cy="25174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67" name="표 67">
            <a:extLst>
              <a:ext uri="{FF2B5EF4-FFF2-40B4-BE49-F238E27FC236}">
                <a16:creationId xmlns="" xmlns:a16="http://schemas.microsoft.com/office/drawing/2014/main" id="{59ADCC43-B2E9-4AF3-AFB9-DB57422EAD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078345"/>
              </p:ext>
            </p:extLst>
          </p:nvPr>
        </p:nvGraphicFramePr>
        <p:xfrm>
          <a:off x="7155462" y="2411144"/>
          <a:ext cx="4028055" cy="3862656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4028055">
                  <a:extLst>
                    <a:ext uri="{9D8B030D-6E8A-4147-A177-3AD203B41FA5}">
                      <a16:colId xmlns="" xmlns:a16="http://schemas.microsoft.com/office/drawing/2014/main" val="570983108"/>
                    </a:ext>
                  </a:extLst>
                </a:gridCol>
              </a:tblGrid>
              <a:tr h="42095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페이지 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 err="1" smtClean="0"/>
                        <a:t>찜한상품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50359279"/>
                  </a:ext>
                </a:extLst>
              </a:tr>
              <a:tr h="17474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파일명 </a:t>
                      </a:r>
                      <a:r>
                        <a:rPr lang="en-US" altLang="ko-KR" dirty="0"/>
                        <a:t>: </a:t>
                      </a:r>
                      <a:r>
                        <a:rPr lang="en-US" altLang="ko-KR" dirty="0" smtClean="0"/>
                        <a:t> </a:t>
                      </a:r>
                      <a:r>
                        <a:rPr lang="en-US" altLang="ko-KR" dirty="0" err="1" smtClean="0"/>
                        <a:t>favoritlist.jsp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687501730"/>
                  </a:ext>
                </a:extLst>
              </a:tr>
              <a:tr h="30759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화면 설명</a:t>
                      </a:r>
                      <a:endParaRPr lang="en-US" altLang="ko-KR" dirty="0"/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 err="1" smtClean="0">
                          <a:solidFill>
                            <a:schemeClr val="tx1"/>
                          </a:solidFill>
                        </a:rPr>
                        <a:t>찜한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 상품의 목록을 모여줍니다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baseline="0" dirty="0" err="1" smtClean="0">
                          <a:solidFill>
                            <a:schemeClr val="tx1"/>
                          </a:solidFill>
                        </a:rPr>
                        <a:t>찜한</a:t>
                      </a:r>
                      <a:r>
                        <a:rPr lang="ko-KR" altLang="en-US" sz="1200" baseline="0" dirty="0" smtClean="0">
                          <a:solidFill>
                            <a:schemeClr val="tx1"/>
                          </a:solidFill>
                        </a:rPr>
                        <a:t> 상품을 목록에서 제거하려면 삭제버튼을 클릭하면 됩니다</a:t>
                      </a:r>
                      <a:r>
                        <a:rPr lang="en-US" altLang="ko-KR" sz="1200" baseline="0" dirty="0" smtClean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baseline="0" dirty="0" err="1" smtClean="0">
                          <a:solidFill>
                            <a:schemeClr val="tx1"/>
                          </a:solidFill>
                        </a:rPr>
                        <a:t>찜한</a:t>
                      </a:r>
                      <a:r>
                        <a:rPr lang="ko-KR" altLang="en-US" sz="1200" baseline="0" dirty="0" smtClean="0">
                          <a:solidFill>
                            <a:schemeClr val="tx1"/>
                          </a:solidFill>
                        </a:rPr>
                        <a:t> 상품을 구매하고 싶으면 담기 버튼을 </a:t>
                      </a:r>
                      <a:r>
                        <a:rPr lang="ko-KR" altLang="en-US" sz="1200" baseline="0" dirty="0" err="1" smtClean="0">
                          <a:solidFill>
                            <a:schemeClr val="tx1"/>
                          </a:solidFill>
                        </a:rPr>
                        <a:t>클리</a:t>
                      </a:r>
                      <a:r>
                        <a:rPr lang="ko-KR" altLang="en-US" sz="1200" baseline="0" dirty="0" smtClean="0">
                          <a:solidFill>
                            <a:schemeClr val="tx1"/>
                          </a:solidFill>
                        </a:rPr>
                        <a:t> 후에 </a:t>
                      </a:r>
                      <a:r>
                        <a:rPr lang="ko-KR" altLang="en-US" sz="1200" baseline="0" dirty="0" err="1" smtClean="0">
                          <a:solidFill>
                            <a:schemeClr val="tx1"/>
                          </a:solidFill>
                        </a:rPr>
                        <a:t>모달창에서</a:t>
                      </a:r>
                      <a:r>
                        <a:rPr lang="ko-KR" altLang="en-US" sz="1200" baseline="0" dirty="0" smtClean="0">
                          <a:solidFill>
                            <a:schemeClr val="tx1"/>
                          </a:solidFill>
                        </a:rPr>
                        <a:t> 원하는 수량 </a:t>
                      </a:r>
                      <a:r>
                        <a:rPr lang="ko-KR" altLang="en-US" sz="1200" baseline="0" dirty="0" err="1" smtClean="0">
                          <a:solidFill>
                            <a:schemeClr val="tx1"/>
                          </a:solidFill>
                        </a:rPr>
                        <a:t>만큰</a:t>
                      </a:r>
                      <a:r>
                        <a:rPr lang="ko-KR" altLang="en-US" sz="1200" baseline="0" dirty="0" smtClean="0">
                          <a:solidFill>
                            <a:schemeClr val="tx1"/>
                          </a:solidFill>
                        </a:rPr>
                        <a:t> 설정 후에 장바구니 담기 버튼을 클릭하면 장바구니에 담겨 주문 할 수 있습니다</a:t>
                      </a:r>
                      <a:r>
                        <a:rPr lang="en-US" altLang="ko-KR" sz="1200" baseline="0" dirty="0" smtClean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340044617"/>
                  </a:ext>
                </a:extLst>
              </a:tr>
            </a:tbl>
          </a:graphicData>
        </a:graphic>
      </p:graphicFrame>
      <p:sp>
        <p:nvSpPr>
          <p:cNvPr id="51" name="TextBox 50">
            <a:extLst>
              <a:ext uri="{FF2B5EF4-FFF2-40B4-BE49-F238E27FC236}">
                <a16:creationId xmlns="" xmlns:a16="http://schemas.microsoft.com/office/drawing/2014/main" id="{C0335DC3-A7C1-438C-A2F9-7F85F6964910}"/>
              </a:ext>
            </a:extLst>
          </p:cNvPr>
          <p:cNvSpPr txBox="1"/>
          <p:nvPr/>
        </p:nvSpPr>
        <p:spPr>
          <a:xfrm>
            <a:off x="961051" y="703586"/>
            <a:ext cx="433965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 dirty="0">
                <a:solidFill>
                  <a:schemeClr val="accent4"/>
                </a:solidFill>
                <a:latin typeface="+mj-ea"/>
                <a:ea typeface="+mj-ea"/>
              </a:rPr>
              <a:t>프로그램 실행 </a:t>
            </a:r>
            <a:r>
              <a:rPr lang="en-US" altLang="ko-KR" sz="3000" spc="-150" dirty="0">
                <a:solidFill>
                  <a:schemeClr val="accent4"/>
                </a:solidFill>
                <a:latin typeface="+mj-ea"/>
                <a:ea typeface="+mj-ea"/>
              </a:rPr>
              <a:t>– </a:t>
            </a:r>
            <a:r>
              <a:rPr lang="ko-KR" altLang="en-US" sz="3000" spc="-150" dirty="0" err="1" smtClean="0">
                <a:solidFill>
                  <a:schemeClr val="accent4"/>
                </a:solidFill>
                <a:latin typeface="+mj-ea"/>
                <a:ea typeface="+mj-ea"/>
              </a:rPr>
              <a:t>찜한상품</a:t>
            </a:r>
            <a:endParaRPr lang="ko-KR" altLang="en-US" sz="3000" spc="-15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="" xmlns:a16="http://schemas.microsoft.com/office/drawing/2014/main" id="{45E459ED-9836-42E1-8637-68071D5AF1FE}"/>
              </a:ext>
            </a:extLst>
          </p:cNvPr>
          <p:cNvSpPr txBox="1"/>
          <p:nvPr/>
        </p:nvSpPr>
        <p:spPr>
          <a:xfrm>
            <a:off x="138923" y="703586"/>
            <a:ext cx="8569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accent4"/>
                </a:solidFill>
              </a:rPr>
              <a:t>7.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="" xmlns:a16="http://schemas.microsoft.com/office/drawing/2014/main" id="{B92BC376-3B81-4D74-A19E-24BE3C9A0EDC}"/>
              </a:ext>
            </a:extLst>
          </p:cNvPr>
          <p:cNvSpPr txBox="1"/>
          <p:nvPr/>
        </p:nvSpPr>
        <p:spPr>
          <a:xfrm>
            <a:off x="157472" y="183519"/>
            <a:ext cx="14558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300" dirty="0">
                <a:solidFill>
                  <a:schemeClr val="accent4"/>
                </a:solidFill>
              </a:rPr>
              <a:t>4</a:t>
            </a:r>
            <a:r>
              <a:rPr lang="ko-KR" altLang="en-US" sz="1400" spc="300" dirty="0">
                <a:solidFill>
                  <a:schemeClr val="accent4"/>
                </a:solidFill>
              </a:rPr>
              <a:t>조</a:t>
            </a:r>
            <a:r>
              <a:rPr lang="en-US" altLang="ko-KR" sz="1400" spc="300" dirty="0">
                <a:solidFill>
                  <a:schemeClr val="accent4"/>
                </a:solidFill>
              </a:rPr>
              <a:t> Project</a:t>
            </a:r>
            <a:endParaRPr lang="ko-KR" altLang="en-US" sz="1400" spc="300" dirty="0">
              <a:solidFill>
                <a:schemeClr val="accent4"/>
              </a:solidFill>
            </a:endParaRPr>
          </a:p>
        </p:txBody>
      </p:sp>
      <p:cxnSp>
        <p:nvCxnSpPr>
          <p:cNvPr id="70" name="직선 연결선 69">
            <a:extLst>
              <a:ext uri="{FF2B5EF4-FFF2-40B4-BE49-F238E27FC236}">
                <a16:creationId xmlns="" xmlns:a16="http://schemas.microsoft.com/office/drawing/2014/main" id="{EE797A2A-A4C7-4B7D-896D-3301D3E1C8E2}"/>
              </a:ext>
            </a:extLst>
          </p:cNvPr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="" xmlns:a16="http://schemas.microsoft.com/office/drawing/2014/main" id="{EA13B871-5CBE-4CDA-B51A-41BD0732B141}"/>
              </a:ext>
            </a:extLst>
          </p:cNvPr>
          <p:cNvSpPr/>
          <p:nvPr/>
        </p:nvSpPr>
        <p:spPr>
          <a:xfrm>
            <a:off x="5745542" y="3176209"/>
            <a:ext cx="704683" cy="29656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EA13B871-5CBE-4CDA-B51A-41BD0732B141}"/>
              </a:ext>
            </a:extLst>
          </p:cNvPr>
          <p:cNvSpPr/>
          <p:nvPr/>
        </p:nvSpPr>
        <p:spPr>
          <a:xfrm>
            <a:off x="1784955" y="2345335"/>
            <a:ext cx="4879455" cy="151821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="" xmlns:a16="http://schemas.microsoft.com/office/drawing/2014/main" id="{699A701E-28A0-46C2-B85D-021454C81CA7}"/>
              </a:ext>
            </a:extLst>
          </p:cNvPr>
          <p:cNvSpPr/>
          <p:nvPr/>
        </p:nvSpPr>
        <p:spPr>
          <a:xfrm>
            <a:off x="5524353" y="3202816"/>
            <a:ext cx="243280" cy="20497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rgbClr val="FF0000"/>
                </a:solidFill>
              </a:rPr>
              <a:t>3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="" xmlns:a16="http://schemas.microsoft.com/office/drawing/2014/main" id="{699A701E-28A0-46C2-B85D-021454C81CA7}"/>
              </a:ext>
            </a:extLst>
          </p:cNvPr>
          <p:cNvSpPr/>
          <p:nvPr/>
        </p:nvSpPr>
        <p:spPr>
          <a:xfrm>
            <a:off x="1663315" y="2170276"/>
            <a:ext cx="243280" cy="20497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rgbClr val="FF0000"/>
                </a:solidFill>
              </a:rPr>
              <a:t>1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="" xmlns:a16="http://schemas.microsoft.com/office/drawing/2014/main" id="{EA13B871-5CBE-4CDA-B51A-41BD0732B141}"/>
              </a:ext>
            </a:extLst>
          </p:cNvPr>
          <p:cNvSpPr/>
          <p:nvPr/>
        </p:nvSpPr>
        <p:spPr>
          <a:xfrm>
            <a:off x="5745543" y="2929335"/>
            <a:ext cx="704683" cy="24687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="" xmlns:a16="http://schemas.microsoft.com/office/drawing/2014/main" id="{699A701E-28A0-46C2-B85D-021454C81CA7}"/>
              </a:ext>
            </a:extLst>
          </p:cNvPr>
          <p:cNvSpPr/>
          <p:nvPr/>
        </p:nvSpPr>
        <p:spPr>
          <a:xfrm>
            <a:off x="5524353" y="2826847"/>
            <a:ext cx="243280" cy="20497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rgbClr val="FF0000"/>
                </a:solidFill>
              </a:rPr>
              <a:t>2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8898" y="4333657"/>
            <a:ext cx="2914680" cy="16505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" name="직사각형 20">
            <a:extLst>
              <a:ext uri="{FF2B5EF4-FFF2-40B4-BE49-F238E27FC236}">
                <a16:creationId xmlns="" xmlns:a16="http://schemas.microsoft.com/office/drawing/2014/main" id="{EA13B871-5CBE-4CDA-B51A-41BD0732B141}"/>
              </a:ext>
            </a:extLst>
          </p:cNvPr>
          <p:cNvSpPr/>
          <p:nvPr/>
        </p:nvSpPr>
        <p:spPr>
          <a:xfrm>
            <a:off x="2958898" y="4333657"/>
            <a:ext cx="2914680" cy="16505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="" xmlns:a16="http://schemas.microsoft.com/office/drawing/2014/main" id="{699A701E-28A0-46C2-B85D-021454C81CA7}"/>
              </a:ext>
            </a:extLst>
          </p:cNvPr>
          <p:cNvSpPr/>
          <p:nvPr/>
        </p:nvSpPr>
        <p:spPr>
          <a:xfrm>
            <a:off x="2837258" y="4231169"/>
            <a:ext cx="243280" cy="20497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rgbClr val="FF0000"/>
                </a:solidFill>
              </a:rPr>
              <a:t>3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4062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742" y="3692616"/>
            <a:ext cx="5338118" cy="15824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742" y="1863029"/>
            <a:ext cx="6120780" cy="18797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67" name="표 67">
            <a:extLst>
              <a:ext uri="{FF2B5EF4-FFF2-40B4-BE49-F238E27FC236}">
                <a16:creationId xmlns="" xmlns:a16="http://schemas.microsoft.com/office/drawing/2014/main" id="{59ADCC43-B2E9-4AF3-AFB9-DB57422EAD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6920874"/>
              </p:ext>
            </p:extLst>
          </p:nvPr>
        </p:nvGraphicFramePr>
        <p:xfrm>
          <a:off x="7155462" y="2411144"/>
          <a:ext cx="4028055" cy="3862656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4028055">
                  <a:extLst>
                    <a:ext uri="{9D8B030D-6E8A-4147-A177-3AD203B41FA5}">
                      <a16:colId xmlns="" xmlns:a16="http://schemas.microsoft.com/office/drawing/2014/main" val="570983108"/>
                    </a:ext>
                  </a:extLst>
                </a:gridCol>
              </a:tblGrid>
              <a:tr h="42095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페이지 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 smtClean="0"/>
                        <a:t>상품문의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50359279"/>
                  </a:ext>
                </a:extLst>
              </a:tr>
              <a:tr h="17474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파일명 </a:t>
                      </a:r>
                      <a:r>
                        <a:rPr lang="en-US" altLang="ko-KR" dirty="0"/>
                        <a:t>: </a:t>
                      </a:r>
                      <a:r>
                        <a:rPr lang="en-US" altLang="ko-KR" dirty="0" smtClean="0"/>
                        <a:t> </a:t>
                      </a:r>
                      <a:r>
                        <a:rPr lang="en-US" altLang="ko-KR" dirty="0" err="1" smtClean="0"/>
                        <a:t>pdinfo.jsp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687501730"/>
                  </a:ext>
                </a:extLst>
              </a:tr>
              <a:tr h="30759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화면 설명</a:t>
                      </a:r>
                      <a:endParaRPr lang="en-US" altLang="ko-KR" dirty="0"/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상품상세정보 페이지 문의 태그 클릭 후 상품문의 제목 클릭 하면 </a:t>
                      </a:r>
                      <a:r>
                        <a:rPr lang="ko-KR" altLang="en-US" sz="1200" dirty="0" err="1" smtClean="0">
                          <a:solidFill>
                            <a:schemeClr val="tx1"/>
                          </a:solidFill>
                        </a:rPr>
                        <a:t>드롭으로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 내용까지 나오게 함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228600" indent="-228600" latinLnBrk="1">
                        <a:buAutoNum type="arabicPeriod"/>
                      </a:pPr>
                      <a:endParaRPr lang="ko-KR" altLang="en-US" sz="1200" dirty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340044617"/>
                  </a:ext>
                </a:extLst>
              </a:tr>
            </a:tbl>
          </a:graphicData>
        </a:graphic>
      </p:graphicFrame>
      <p:sp>
        <p:nvSpPr>
          <p:cNvPr id="51" name="TextBox 50">
            <a:extLst>
              <a:ext uri="{FF2B5EF4-FFF2-40B4-BE49-F238E27FC236}">
                <a16:creationId xmlns="" xmlns:a16="http://schemas.microsoft.com/office/drawing/2014/main" id="{C0335DC3-A7C1-438C-A2F9-7F85F6964910}"/>
              </a:ext>
            </a:extLst>
          </p:cNvPr>
          <p:cNvSpPr txBox="1"/>
          <p:nvPr/>
        </p:nvSpPr>
        <p:spPr>
          <a:xfrm>
            <a:off x="961051" y="703586"/>
            <a:ext cx="433965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 dirty="0">
                <a:solidFill>
                  <a:schemeClr val="accent4"/>
                </a:solidFill>
                <a:latin typeface="+mj-ea"/>
                <a:ea typeface="+mj-ea"/>
              </a:rPr>
              <a:t>프로그램 실행 </a:t>
            </a:r>
            <a:r>
              <a:rPr lang="en-US" altLang="ko-KR" sz="3000" spc="-150" dirty="0">
                <a:solidFill>
                  <a:schemeClr val="accent4"/>
                </a:solidFill>
                <a:latin typeface="+mj-ea"/>
                <a:ea typeface="+mj-ea"/>
              </a:rPr>
              <a:t>– </a:t>
            </a:r>
            <a:r>
              <a:rPr lang="ko-KR" altLang="en-US" sz="3000" spc="-150" dirty="0" smtClean="0">
                <a:solidFill>
                  <a:schemeClr val="accent4"/>
                </a:solidFill>
                <a:latin typeface="+mj-ea"/>
                <a:ea typeface="+mj-ea"/>
              </a:rPr>
              <a:t>상품문의</a:t>
            </a:r>
            <a:endParaRPr lang="ko-KR" altLang="en-US" sz="3000" spc="-15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="" xmlns:a16="http://schemas.microsoft.com/office/drawing/2014/main" id="{45E459ED-9836-42E1-8637-68071D5AF1FE}"/>
              </a:ext>
            </a:extLst>
          </p:cNvPr>
          <p:cNvSpPr txBox="1"/>
          <p:nvPr/>
        </p:nvSpPr>
        <p:spPr>
          <a:xfrm>
            <a:off x="138923" y="703586"/>
            <a:ext cx="8569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accent4"/>
                </a:solidFill>
              </a:rPr>
              <a:t>7.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="" xmlns:a16="http://schemas.microsoft.com/office/drawing/2014/main" id="{B92BC376-3B81-4D74-A19E-24BE3C9A0EDC}"/>
              </a:ext>
            </a:extLst>
          </p:cNvPr>
          <p:cNvSpPr txBox="1"/>
          <p:nvPr/>
        </p:nvSpPr>
        <p:spPr>
          <a:xfrm>
            <a:off x="157472" y="183519"/>
            <a:ext cx="14558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300" dirty="0">
                <a:solidFill>
                  <a:schemeClr val="accent4"/>
                </a:solidFill>
              </a:rPr>
              <a:t>4</a:t>
            </a:r>
            <a:r>
              <a:rPr lang="ko-KR" altLang="en-US" sz="1400" spc="300" dirty="0">
                <a:solidFill>
                  <a:schemeClr val="accent4"/>
                </a:solidFill>
              </a:rPr>
              <a:t>조</a:t>
            </a:r>
            <a:r>
              <a:rPr lang="en-US" altLang="ko-KR" sz="1400" spc="300" dirty="0">
                <a:solidFill>
                  <a:schemeClr val="accent4"/>
                </a:solidFill>
              </a:rPr>
              <a:t> Project</a:t>
            </a:r>
            <a:endParaRPr lang="ko-KR" altLang="en-US" sz="1400" spc="300" dirty="0">
              <a:solidFill>
                <a:schemeClr val="accent4"/>
              </a:solidFill>
            </a:endParaRPr>
          </a:p>
        </p:txBody>
      </p:sp>
      <p:cxnSp>
        <p:nvCxnSpPr>
          <p:cNvPr id="70" name="직선 연결선 69">
            <a:extLst>
              <a:ext uri="{FF2B5EF4-FFF2-40B4-BE49-F238E27FC236}">
                <a16:creationId xmlns="" xmlns:a16="http://schemas.microsoft.com/office/drawing/2014/main" id="{EE797A2A-A4C7-4B7D-896D-3301D3E1C8E2}"/>
              </a:ext>
            </a:extLst>
          </p:cNvPr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="" xmlns:a16="http://schemas.microsoft.com/office/drawing/2014/main" id="{EA13B871-5CBE-4CDA-B51A-41BD0732B141}"/>
              </a:ext>
            </a:extLst>
          </p:cNvPr>
          <p:cNvSpPr/>
          <p:nvPr/>
        </p:nvSpPr>
        <p:spPr>
          <a:xfrm>
            <a:off x="284919" y="2654643"/>
            <a:ext cx="5984076" cy="36040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="" xmlns:a16="http://schemas.microsoft.com/office/drawing/2014/main" id="{699A701E-28A0-46C2-B85D-021454C81CA7}"/>
              </a:ext>
            </a:extLst>
          </p:cNvPr>
          <p:cNvSpPr/>
          <p:nvPr/>
        </p:nvSpPr>
        <p:spPr>
          <a:xfrm>
            <a:off x="138923" y="2552155"/>
            <a:ext cx="243280" cy="20497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FF0000"/>
                </a:solidFill>
              </a:rPr>
              <a:t>1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EA13B871-5CBE-4CDA-B51A-41BD0732B141}"/>
              </a:ext>
            </a:extLst>
          </p:cNvPr>
          <p:cNvSpPr/>
          <p:nvPr/>
        </p:nvSpPr>
        <p:spPr>
          <a:xfrm>
            <a:off x="330184" y="4297032"/>
            <a:ext cx="5268676" cy="92765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="" xmlns:a16="http://schemas.microsoft.com/office/drawing/2014/main" id="{699A701E-28A0-46C2-B85D-021454C81CA7}"/>
              </a:ext>
            </a:extLst>
          </p:cNvPr>
          <p:cNvSpPr/>
          <p:nvPr/>
        </p:nvSpPr>
        <p:spPr>
          <a:xfrm>
            <a:off x="208544" y="4194544"/>
            <a:ext cx="243280" cy="20497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rgbClr val="FF0000"/>
                </a:solidFill>
              </a:rPr>
              <a:t>1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1089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A38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8117036" y="513343"/>
            <a:ext cx="3656577" cy="3695738"/>
            <a:chOff x="8307536" y="513343"/>
            <a:chExt cx="3656577" cy="3695738"/>
          </a:xfrm>
        </p:grpSpPr>
        <p:sp>
          <p:nvSpPr>
            <p:cNvPr id="8" name="이등변 삼각형 7"/>
            <p:cNvSpPr/>
            <p:nvPr/>
          </p:nvSpPr>
          <p:spPr>
            <a:xfrm rot="5400000">
              <a:off x="10712131" y="832233"/>
              <a:ext cx="1344721" cy="1159242"/>
            </a:xfrm>
            <a:prstGeom prst="triangl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이등변 삼각형 8"/>
            <p:cNvSpPr/>
            <p:nvPr/>
          </p:nvSpPr>
          <p:spPr>
            <a:xfrm rot="16200000" flipH="1">
              <a:off x="9326503" y="606083"/>
              <a:ext cx="1344721" cy="1159242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이등변 삼각형 9"/>
            <p:cNvSpPr/>
            <p:nvPr/>
          </p:nvSpPr>
          <p:spPr>
            <a:xfrm rot="5400000">
              <a:off x="9574196" y="1657339"/>
              <a:ext cx="1344721" cy="1159242"/>
            </a:xfrm>
            <a:prstGeom prst="triangle">
              <a:avLst/>
            </a:prstGeom>
            <a:solidFill>
              <a:schemeClr val="accent3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이등변 삼각형 11"/>
            <p:cNvSpPr/>
            <p:nvPr/>
          </p:nvSpPr>
          <p:spPr>
            <a:xfrm rot="16200000">
              <a:off x="9812602" y="2403102"/>
              <a:ext cx="1344720" cy="1159242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이등변 삼각형 12"/>
            <p:cNvSpPr/>
            <p:nvPr/>
          </p:nvSpPr>
          <p:spPr>
            <a:xfrm rot="5400000" flipH="1">
              <a:off x="9232981" y="2957100"/>
              <a:ext cx="1344720" cy="1159242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이등변 삼각형 13"/>
            <p:cNvSpPr/>
            <p:nvPr/>
          </p:nvSpPr>
          <p:spPr>
            <a:xfrm rot="16200000">
              <a:off x="8214797" y="1555441"/>
              <a:ext cx="1344720" cy="1159242"/>
            </a:xfrm>
            <a:prstGeom prst="triangl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527769" y="2211262"/>
            <a:ext cx="5187231" cy="2099938"/>
            <a:chOff x="527769" y="1728426"/>
            <a:chExt cx="5187231" cy="2099938"/>
          </a:xfrm>
        </p:grpSpPr>
        <p:sp>
          <p:nvSpPr>
            <p:cNvPr id="18" name="TextBox 17"/>
            <p:cNvSpPr txBox="1"/>
            <p:nvPr/>
          </p:nvSpPr>
          <p:spPr>
            <a:xfrm>
              <a:off x="558064" y="3058923"/>
              <a:ext cx="3730508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400" b="1" spc="-150" dirty="0">
                  <a:solidFill>
                    <a:schemeClr val="bg1">
                      <a:alpha val="70000"/>
                    </a:schemeClr>
                  </a:solidFill>
                  <a:latin typeface="+mj-lt"/>
                  <a:ea typeface="THE명품고딕L" panose="02020603020101020101" pitchFamily="18" charset="-127"/>
                </a:rPr>
                <a:t>팀원 역할 분배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27769" y="1728426"/>
              <a:ext cx="2909771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0" b="1" spc="-150" dirty="0">
                  <a:solidFill>
                    <a:schemeClr val="accent2">
                      <a:lumMod val="60000"/>
                      <a:lumOff val="40000"/>
                      <a:alpha val="70000"/>
                    </a:schemeClr>
                  </a:solidFill>
                  <a:latin typeface="+mj-lt"/>
                  <a:ea typeface="THE명품고딕L" panose="02020603020101020101" pitchFamily="18" charset="-127"/>
                </a:rPr>
                <a:t>Part 1.</a:t>
              </a:r>
              <a:endParaRPr lang="ko-KR" altLang="en-US" sz="8000" b="1" spc="-150" dirty="0">
                <a:solidFill>
                  <a:schemeClr val="accent2">
                    <a:lumMod val="60000"/>
                    <a:lumOff val="40000"/>
                    <a:alpha val="70000"/>
                  </a:schemeClr>
                </a:solidFill>
                <a:latin typeface="+mj-lt"/>
                <a:ea typeface="THE명품고딕L" panose="02020603020101020101" pitchFamily="18" charset="-127"/>
              </a:endParaRPr>
            </a:p>
          </p:txBody>
        </p:sp>
        <p:cxnSp>
          <p:nvCxnSpPr>
            <p:cNvPr id="5" name="직선 연결선 4"/>
            <p:cNvCxnSpPr/>
            <p:nvPr/>
          </p:nvCxnSpPr>
          <p:spPr>
            <a:xfrm>
              <a:off x="635000" y="2946400"/>
              <a:ext cx="5080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89856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742" y="1863029"/>
            <a:ext cx="6120780" cy="18797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67" name="표 67">
            <a:extLst>
              <a:ext uri="{FF2B5EF4-FFF2-40B4-BE49-F238E27FC236}">
                <a16:creationId xmlns="" xmlns:a16="http://schemas.microsoft.com/office/drawing/2014/main" id="{59ADCC43-B2E9-4AF3-AFB9-DB57422EAD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3289774"/>
              </p:ext>
            </p:extLst>
          </p:nvPr>
        </p:nvGraphicFramePr>
        <p:xfrm>
          <a:off x="7155462" y="2411144"/>
          <a:ext cx="4028055" cy="3862656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4028055">
                  <a:extLst>
                    <a:ext uri="{9D8B030D-6E8A-4147-A177-3AD203B41FA5}">
                      <a16:colId xmlns="" xmlns:a16="http://schemas.microsoft.com/office/drawing/2014/main" val="570983108"/>
                    </a:ext>
                  </a:extLst>
                </a:gridCol>
              </a:tblGrid>
              <a:tr h="42095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페이지 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 smtClean="0"/>
                        <a:t>상품문의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50359279"/>
                  </a:ext>
                </a:extLst>
              </a:tr>
              <a:tr h="17474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파일명 </a:t>
                      </a:r>
                      <a:r>
                        <a:rPr lang="en-US" altLang="ko-KR" dirty="0"/>
                        <a:t>: </a:t>
                      </a:r>
                      <a:r>
                        <a:rPr lang="en-US" altLang="ko-KR" dirty="0" smtClean="0"/>
                        <a:t> </a:t>
                      </a:r>
                      <a:r>
                        <a:rPr lang="en-US" altLang="ko-KR" dirty="0" err="1" smtClean="0"/>
                        <a:t>pdinfo.jsp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687501730"/>
                  </a:ext>
                </a:extLst>
              </a:tr>
              <a:tr h="30759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화면 설명</a:t>
                      </a:r>
                      <a:endParaRPr lang="en-US" altLang="ko-KR" dirty="0"/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상품문의 버튼을 클릭 하면 문의를 작성 할 수 있는 </a:t>
                      </a:r>
                      <a:r>
                        <a:rPr lang="ko-KR" altLang="en-US" sz="1200" dirty="0" err="1" smtClean="0">
                          <a:solidFill>
                            <a:schemeClr val="tx1"/>
                          </a:solidFill>
                        </a:rPr>
                        <a:t>모달창이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 뜹니다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문의 내용 작성 후 등록 클릭하면 작성이 완료 됩니다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내용이 추가 된 것을 확인 할 수 있습니다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.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ko-KR" altLang="en-US" sz="1200" dirty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340044617"/>
                  </a:ext>
                </a:extLst>
              </a:tr>
            </a:tbl>
          </a:graphicData>
        </a:graphic>
      </p:graphicFrame>
      <p:sp>
        <p:nvSpPr>
          <p:cNvPr id="51" name="TextBox 50">
            <a:extLst>
              <a:ext uri="{FF2B5EF4-FFF2-40B4-BE49-F238E27FC236}">
                <a16:creationId xmlns="" xmlns:a16="http://schemas.microsoft.com/office/drawing/2014/main" id="{C0335DC3-A7C1-438C-A2F9-7F85F6964910}"/>
              </a:ext>
            </a:extLst>
          </p:cNvPr>
          <p:cNvSpPr txBox="1"/>
          <p:nvPr/>
        </p:nvSpPr>
        <p:spPr>
          <a:xfrm>
            <a:off x="961051" y="703586"/>
            <a:ext cx="433965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 dirty="0">
                <a:solidFill>
                  <a:schemeClr val="accent4"/>
                </a:solidFill>
                <a:latin typeface="+mj-ea"/>
                <a:ea typeface="+mj-ea"/>
              </a:rPr>
              <a:t>프로그램 실행 </a:t>
            </a:r>
            <a:r>
              <a:rPr lang="en-US" altLang="ko-KR" sz="3000" spc="-150" dirty="0">
                <a:solidFill>
                  <a:schemeClr val="accent4"/>
                </a:solidFill>
                <a:latin typeface="+mj-ea"/>
                <a:ea typeface="+mj-ea"/>
              </a:rPr>
              <a:t>– </a:t>
            </a:r>
            <a:r>
              <a:rPr lang="ko-KR" altLang="en-US" sz="3000" spc="-150" dirty="0" smtClean="0">
                <a:solidFill>
                  <a:schemeClr val="accent4"/>
                </a:solidFill>
                <a:latin typeface="+mj-ea"/>
                <a:ea typeface="+mj-ea"/>
              </a:rPr>
              <a:t>상품문의</a:t>
            </a:r>
            <a:endParaRPr lang="ko-KR" altLang="en-US" sz="3000" spc="-15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="" xmlns:a16="http://schemas.microsoft.com/office/drawing/2014/main" id="{45E459ED-9836-42E1-8637-68071D5AF1FE}"/>
              </a:ext>
            </a:extLst>
          </p:cNvPr>
          <p:cNvSpPr txBox="1"/>
          <p:nvPr/>
        </p:nvSpPr>
        <p:spPr>
          <a:xfrm>
            <a:off x="138923" y="703586"/>
            <a:ext cx="8569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accent4"/>
                </a:solidFill>
              </a:rPr>
              <a:t>7.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="" xmlns:a16="http://schemas.microsoft.com/office/drawing/2014/main" id="{B92BC376-3B81-4D74-A19E-24BE3C9A0EDC}"/>
              </a:ext>
            </a:extLst>
          </p:cNvPr>
          <p:cNvSpPr txBox="1"/>
          <p:nvPr/>
        </p:nvSpPr>
        <p:spPr>
          <a:xfrm>
            <a:off x="157472" y="183519"/>
            <a:ext cx="14558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300" dirty="0">
                <a:solidFill>
                  <a:schemeClr val="accent4"/>
                </a:solidFill>
              </a:rPr>
              <a:t>4</a:t>
            </a:r>
            <a:r>
              <a:rPr lang="ko-KR" altLang="en-US" sz="1400" spc="300" dirty="0">
                <a:solidFill>
                  <a:schemeClr val="accent4"/>
                </a:solidFill>
              </a:rPr>
              <a:t>조</a:t>
            </a:r>
            <a:r>
              <a:rPr lang="en-US" altLang="ko-KR" sz="1400" spc="300" dirty="0">
                <a:solidFill>
                  <a:schemeClr val="accent4"/>
                </a:solidFill>
              </a:rPr>
              <a:t> Project</a:t>
            </a:r>
            <a:endParaRPr lang="ko-KR" altLang="en-US" sz="1400" spc="300" dirty="0">
              <a:solidFill>
                <a:schemeClr val="accent4"/>
              </a:solidFill>
            </a:endParaRPr>
          </a:p>
        </p:txBody>
      </p:sp>
      <p:cxnSp>
        <p:nvCxnSpPr>
          <p:cNvPr id="70" name="직선 연결선 69">
            <a:extLst>
              <a:ext uri="{FF2B5EF4-FFF2-40B4-BE49-F238E27FC236}">
                <a16:creationId xmlns="" xmlns:a16="http://schemas.microsoft.com/office/drawing/2014/main" id="{EE797A2A-A4C7-4B7D-896D-3301D3E1C8E2}"/>
              </a:ext>
            </a:extLst>
          </p:cNvPr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="" xmlns:a16="http://schemas.microsoft.com/office/drawing/2014/main" id="{EA13B871-5CBE-4CDA-B51A-41BD0732B141}"/>
              </a:ext>
            </a:extLst>
          </p:cNvPr>
          <p:cNvSpPr/>
          <p:nvPr/>
        </p:nvSpPr>
        <p:spPr>
          <a:xfrm>
            <a:off x="5527588" y="3047999"/>
            <a:ext cx="724931" cy="26361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="" xmlns:a16="http://schemas.microsoft.com/office/drawing/2014/main" id="{699A701E-28A0-46C2-B85D-021454C81CA7}"/>
              </a:ext>
            </a:extLst>
          </p:cNvPr>
          <p:cNvSpPr/>
          <p:nvPr/>
        </p:nvSpPr>
        <p:spPr>
          <a:xfrm>
            <a:off x="5355580" y="2945511"/>
            <a:ext cx="243280" cy="20497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FF0000"/>
                </a:solidFill>
              </a:rPr>
              <a:t>1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2242" y="2553729"/>
            <a:ext cx="2544534" cy="22352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직사각형 14">
            <a:extLst>
              <a:ext uri="{FF2B5EF4-FFF2-40B4-BE49-F238E27FC236}">
                <a16:creationId xmlns="" xmlns:a16="http://schemas.microsoft.com/office/drawing/2014/main" id="{EA13B871-5CBE-4CDA-B51A-41BD0732B141}"/>
              </a:ext>
            </a:extLst>
          </p:cNvPr>
          <p:cNvSpPr/>
          <p:nvPr/>
        </p:nvSpPr>
        <p:spPr>
          <a:xfrm>
            <a:off x="1892242" y="2461326"/>
            <a:ext cx="2566956" cy="23907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="" xmlns:a16="http://schemas.microsoft.com/office/drawing/2014/main" id="{699A701E-28A0-46C2-B85D-021454C81CA7}"/>
              </a:ext>
            </a:extLst>
          </p:cNvPr>
          <p:cNvSpPr/>
          <p:nvPr/>
        </p:nvSpPr>
        <p:spPr>
          <a:xfrm>
            <a:off x="1707967" y="2358838"/>
            <a:ext cx="243280" cy="20497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FF0000"/>
                </a:solidFill>
              </a:rPr>
              <a:t>2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071" y="4950529"/>
            <a:ext cx="4555456" cy="18415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직사각형 17">
            <a:extLst>
              <a:ext uri="{FF2B5EF4-FFF2-40B4-BE49-F238E27FC236}">
                <a16:creationId xmlns="" xmlns:a16="http://schemas.microsoft.com/office/drawing/2014/main" id="{EA13B871-5CBE-4CDA-B51A-41BD0732B141}"/>
              </a:ext>
            </a:extLst>
          </p:cNvPr>
          <p:cNvSpPr/>
          <p:nvPr/>
        </p:nvSpPr>
        <p:spPr>
          <a:xfrm>
            <a:off x="376071" y="5733535"/>
            <a:ext cx="4555456" cy="8526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="" xmlns:a16="http://schemas.microsoft.com/office/drawing/2014/main" id="{699A701E-28A0-46C2-B85D-021454C81CA7}"/>
              </a:ext>
            </a:extLst>
          </p:cNvPr>
          <p:cNvSpPr/>
          <p:nvPr/>
        </p:nvSpPr>
        <p:spPr>
          <a:xfrm>
            <a:off x="260742" y="5559238"/>
            <a:ext cx="243280" cy="20497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FF0000"/>
                </a:solidFill>
              </a:rPr>
              <a:t>3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1898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3556" y="1684106"/>
            <a:ext cx="5110621" cy="23771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20556"/>
            <a:ext cx="1896076" cy="15917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67" name="표 67">
            <a:extLst>
              <a:ext uri="{FF2B5EF4-FFF2-40B4-BE49-F238E27FC236}">
                <a16:creationId xmlns="" xmlns:a16="http://schemas.microsoft.com/office/drawing/2014/main" id="{59ADCC43-B2E9-4AF3-AFB9-DB57422EAD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9951217"/>
              </p:ext>
            </p:extLst>
          </p:nvPr>
        </p:nvGraphicFramePr>
        <p:xfrm>
          <a:off x="7155462" y="2411144"/>
          <a:ext cx="4028055" cy="3862656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4028055">
                  <a:extLst>
                    <a:ext uri="{9D8B030D-6E8A-4147-A177-3AD203B41FA5}">
                      <a16:colId xmlns="" xmlns:a16="http://schemas.microsoft.com/office/drawing/2014/main" val="570983108"/>
                    </a:ext>
                  </a:extLst>
                </a:gridCol>
              </a:tblGrid>
              <a:tr h="42095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페이지 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 smtClean="0"/>
                        <a:t>상품문의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50359279"/>
                  </a:ext>
                </a:extLst>
              </a:tr>
              <a:tr h="17474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파일명 </a:t>
                      </a:r>
                      <a:r>
                        <a:rPr lang="en-US" altLang="ko-KR" dirty="0"/>
                        <a:t>: </a:t>
                      </a:r>
                      <a:r>
                        <a:rPr lang="en-US" altLang="ko-KR" dirty="0" smtClean="0"/>
                        <a:t> </a:t>
                      </a:r>
                      <a:r>
                        <a:rPr lang="en-US" altLang="ko-KR" dirty="0" err="1" smtClean="0"/>
                        <a:t>pdinquiry.jsp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687501730"/>
                  </a:ext>
                </a:extLst>
              </a:tr>
              <a:tr h="30759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화면 설명</a:t>
                      </a:r>
                      <a:endParaRPr lang="en-US" altLang="ko-KR" dirty="0"/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baseline="0" dirty="0" smtClean="0">
                          <a:solidFill>
                            <a:schemeClr val="tx1"/>
                          </a:solidFill>
                        </a:rPr>
                        <a:t>상품문의 목록을 보기 위해 상단에 상품문의 클릭하여 이동합니다</a:t>
                      </a:r>
                      <a:r>
                        <a:rPr lang="en-US" altLang="ko-KR" sz="1200" baseline="0" dirty="0" smtClean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내가 문의한 상품들에 대한 리스트를 볼 수 있습니다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340044617"/>
                  </a:ext>
                </a:extLst>
              </a:tr>
            </a:tbl>
          </a:graphicData>
        </a:graphic>
      </p:graphicFrame>
      <p:sp>
        <p:nvSpPr>
          <p:cNvPr id="51" name="TextBox 50">
            <a:extLst>
              <a:ext uri="{FF2B5EF4-FFF2-40B4-BE49-F238E27FC236}">
                <a16:creationId xmlns="" xmlns:a16="http://schemas.microsoft.com/office/drawing/2014/main" id="{C0335DC3-A7C1-438C-A2F9-7F85F6964910}"/>
              </a:ext>
            </a:extLst>
          </p:cNvPr>
          <p:cNvSpPr txBox="1"/>
          <p:nvPr/>
        </p:nvSpPr>
        <p:spPr>
          <a:xfrm>
            <a:off x="961051" y="703586"/>
            <a:ext cx="433965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 dirty="0">
                <a:solidFill>
                  <a:schemeClr val="accent4"/>
                </a:solidFill>
                <a:latin typeface="+mj-ea"/>
                <a:ea typeface="+mj-ea"/>
              </a:rPr>
              <a:t>프로그램 실행 </a:t>
            </a:r>
            <a:r>
              <a:rPr lang="en-US" altLang="ko-KR" sz="3000" spc="-150" dirty="0">
                <a:solidFill>
                  <a:schemeClr val="accent4"/>
                </a:solidFill>
                <a:latin typeface="+mj-ea"/>
                <a:ea typeface="+mj-ea"/>
              </a:rPr>
              <a:t>– </a:t>
            </a:r>
            <a:r>
              <a:rPr lang="ko-KR" altLang="en-US" sz="3000" spc="-150" dirty="0" smtClean="0">
                <a:solidFill>
                  <a:schemeClr val="accent4"/>
                </a:solidFill>
                <a:latin typeface="+mj-ea"/>
                <a:ea typeface="+mj-ea"/>
              </a:rPr>
              <a:t>상품문의</a:t>
            </a:r>
            <a:endParaRPr lang="ko-KR" altLang="en-US" sz="3000" spc="-15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="" xmlns:a16="http://schemas.microsoft.com/office/drawing/2014/main" id="{45E459ED-9836-42E1-8637-68071D5AF1FE}"/>
              </a:ext>
            </a:extLst>
          </p:cNvPr>
          <p:cNvSpPr txBox="1"/>
          <p:nvPr/>
        </p:nvSpPr>
        <p:spPr>
          <a:xfrm>
            <a:off x="138923" y="703586"/>
            <a:ext cx="8569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accent4"/>
                </a:solidFill>
              </a:rPr>
              <a:t>7.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="" xmlns:a16="http://schemas.microsoft.com/office/drawing/2014/main" id="{B92BC376-3B81-4D74-A19E-24BE3C9A0EDC}"/>
              </a:ext>
            </a:extLst>
          </p:cNvPr>
          <p:cNvSpPr txBox="1"/>
          <p:nvPr/>
        </p:nvSpPr>
        <p:spPr>
          <a:xfrm>
            <a:off x="157472" y="183519"/>
            <a:ext cx="14558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300" dirty="0">
                <a:solidFill>
                  <a:schemeClr val="accent4"/>
                </a:solidFill>
              </a:rPr>
              <a:t>4</a:t>
            </a:r>
            <a:r>
              <a:rPr lang="ko-KR" altLang="en-US" sz="1400" spc="300" dirty="0">
                <a:solidFill>
                  <a:schemeClr val="accent4"/>
                </a:solidFill>
              </a:rPr>
              <a:t>조</a:t>
            </a:r>
            <a:r>
              <a:rPr lang="en-US" altLang="ko-KR" sz="1400" spc="300" dirty="0">
                <a:solidFill>
                  <a:schemeClr val="accent4"/>
                </a:solidFill>
              </a:rPr>
              <a:t> Project</a:t>
            </a:r>
            <a:endParaRPr lang="ko-KR" altLang="en-US" sz="1400" spc="300" dirty="0">
              <a:solidFill>
                <a:schemeClr val="accent4"/>
              </a:solidFill>
            </a:endParaRPr>
          </a:p>
        </p:txBody>
      </p:sp>
      <p:cxnSp>
        <p:nvCxnSpPr>
          <p:cNvPr id="70" name="직선 연결선 69">
            <a:extLst>
              <a:ext uri="{FF2B5EF4-FFF2-40B4-BE49-F238E27FC236}">
                <a16:creationId xmlns="" xmlns:a16="http://schemas.microsoft.com/office/drawing/2014/main" id="{EE797A2A-A4C7-4B7D-896D-3301D3E1C8E2}"/>
              </a:ext>
            </a:extLst>
          </p:cNvPr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="" xmlns:a16="http://schemas.microsoft.com/office/drawing/2014/main" id="{EA13B871-5CBE-4CDA-B51A-41BD0732B141}"/>
              </a:ext>
            </a:extLst>
          </p:cNvPr>
          <p:cNvSpPr/>
          <p:nvPr/>
        </p:nvSpPr>
        <p:spPr>
          <a:xfrm>
            <a:off x="6433751" y="3335888"/>
            <a:ext cx="593124" cy="1482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EA13B871-5CBE-4CDA-B51A-41BD0732B141}"/>
              </a:ext>
            </a:extLst>
          </p:cNvPr>
          <p:cNvSpPr/>
          <p:nvPr/>
        </p:nvSpPr>
        <p:spPr>
          <a:xfrm>
            <a:off x="121598" y="2567757"/>
            <a:ext cx="520953" cy="2083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="" xmlns:a16="http://schemas.microsoft.com/office/drawing/2014/main" id="{699A701E-28A0-46C2-B85D-021454C81CA7}"/>
              </a:ext>
            </a:extLst>
          </p:cNvPr>
          <p:cNvSpPr/>
          <p:nvPr/>
        </p:nvSpPr>
        <p:spPr>
          <a:xfrm>
            <a:off x="567413" y="2454227"/>
            <a:ext cx="243280" cy="20497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rgbClr val="FF0000"/>
                </a:solidFill>
              </a:rPr>
              <a:t>1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="" xmlns:a16="http://schemas.microsoft.com/office/drawing/2014/main" id="{EA13B871-5CBE-4CDA-B51A-41BD0732B141}"/>
              </a:ext>
            </a:extLst>
          </p:cNvPr>
          <p:cNvSpPr/>
          <p:nvPr/>
        </p:nvSpPr>
        <p:spPr>
          <a:xfrm>
            <a:off x="3249478" y="2320882"/>
            <a:ext cx="3793873" cy="16708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="" xmlns:a16="http://schemas.microsoft.com/office/drawing/2014/main" id="{699A701E-28A0-46C2-B85D-021454C81CA7}"/>
              </a:ext>
            </a:extLst>
          </p:cNvPr>
          <p:cNvSpPr/>
          <p:nvPr/>
        </p:nvSpPr>
        <p:spPr>
          <a:xfrm>
            <a:off x="3080538" y="2249251"/>
            <a:ext cx="243280" cy="20497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rgbClr val="FF0000"/>
                </a:solidFill>
              </a:rPr>
              <a:t>2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="" xmlns:a16="http://schemas.microsoft.com/office/drawing/2014/main" id="{699A701E-28A0-46C2-B85D-021454C81CA7}"/>
              </a:ext>
            </a:extLst>
          </p:cNvPr>
          <p:cNvSpPr/>
          <p:nvPr/>
        </p:nvSpPr>
        <p:spPr>
          <a:xfrm>
            <a:off x="6262683" y="3212322"/>
            <a:ext cx="243280" cy="20497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rgbClr val="FF0000"/>
                </a:solidFill>
              </a:rPr>
              <a:t>3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7405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807" y="2404437"/>
            <a:ext cx="6827799" cy="37657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67" name="표 67">
            <a:extLst>
              <a:ext uri="{FF2B5EF4-FFF2-40B4-BE49-F238E27FC236}">
                <a16:creationId xmlns="" xmlns:a16="http://schemas.microsoft.com/office/drawing/2014/main" id="{59ADCC43-B2E9-4AF3-AFB9-DB57422EAD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0792818"/>
              </p:ext>
            </p:extLst>
          </p:nvPr>
        </p:nvGraphicFramePr>
        <p:xfrm>
          <a:off x="7155462" y="2411144"/>
          <a:ext cx="4028055" cy="3862656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4028055">
                  <a:extLst>
                    <a:ext uri="{9D8B030D-6E8A-4147-A177-3AD203B41FA5}">
                      <a16:colId xmlns="" xmlns:a16="http://schemas.microsoft.com/office/drawing/2014/main" val="570983108"/>
                    </a:ext>
                  </a:extLst>
                </a:gridCol>
              </a:tblGrid>
              <a:tr h="42095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페이지 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 smtClean="0"/>
                        <a:t>상품문의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50359279"/>
                  </a:ext>
                </a:extLst>
              </a:tr>
              <a:tr h="17474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파일명 </a:t>
                      </a:r>
                      <a:r>
                        <a:rPr lang="en-US" altLang="ko-KR" dirty="0"/>
                        <a:t>: </a:t>
                      </a:r>
                      <a:r>
                        <a:rPr lang="en-US" altLang="ko-KR" dirty="0" smtClean="0"/>
                        <a:t> </a:t>
                      </a:r>
                      <a:r>
                        <a:rPr lang="en-US" altLang="ko-KR" dirty="0" err="1" smtClean="0"/>
                        <a:t>oneinquiry.jsp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687501730"/>
                  </a:ext>
                </a:extLst>
              </a:tr>
              <a:tr h="30759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화면 설명</a:t>
                      </a:r>
                      <a:endParaRPr lang="en-US" altLang="ko-KR" dirty="0"/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en-US" altLang="ko-KR" sz="1200" baseline="0" dirty="0" smtClean="0">
                          <a:solidFill>
                            <a:schemeClr val="tx1"/>
                          </a:solidFill>
                        </a:rPr>
                        <a:t>1:1</a:t>
                      </a:r>
                      <a:r>
                        <a:rPr lang="ko-KR" altLang="en-US" sz="1200" baseline="0" dirty="0" smtClean="0">
                          <a:solidFill>
                            <a:schemeClr val="tx1"/>
                          </a:solidFill>
                        </a:rPr>
                        <a:t>문의 클릭 시 </a:t>
                      </a:r>
                      <a:r>
                        <a:rPr lang="en-US" altLang="ko-KR" sz="1200" baseline="0" dirty="0" smtClean="0">
                          <a:solidFill>
                            <a:schemeClr val="tx1"/>
                          </a:solidFill>
                        </a:rPr>
                        <a:t>1:1</a:t>
                      </a:r>
                      <a:r>
                        <a:rPr lang="ko-KR" altLang="en-US" sz="1200" baseline="0" dirty="0" smtClean="0">
                          <a:solidFill>
                            <a:schemeClr val="tx1"/>
                          </a:solidFill>
                        </a:rPr>
                        <a:t>문의 페이지 이동</a:t>
                      </a:r>
                      <a:endParaRPr lang="en-US" altLang="ko-KR" sz="1200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현재 쓴 글이 없어 목로에 내역이 존재하지 않습니다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글쓰기 버튼을 클릭 하여 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1:1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문의 작성 페이지로 이동</a:t>
                      </a:r>
                      <a:endParaRPr lang="ko-KR" altLang="en-US" sz="1200" dirty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340044617"/>
                  </a:ext>
                </a:extLst>
              </a:tr>
            </a:tbl>
          </a:graphicData>
        </a:graphic>
      </p:graphicFrame>
      <p:sp>
        <p:nvSpPr>
          <p:cNvPr id="51" name="TextBox 50">
            <a:extLst>
              <a:ext uri="{FF2B5EF4-FFF2-40B4-BE49-F238E27FC236}">
                <a16:creationId xmlns="" xmlns:a16="http://schemas.microsoft.com/office/drawing/2014/main" id="{C0335DC3-A7C1-438C-A2F9-7F85F6964910}"/>
              </a:ext>
            </a:extLst>
          </p:cNvPr>
          <p:cNvSpPr txBox="1"/>
          <p:nvPr/>
        </p:nvSpPr>
        <p:spPr>
          <a:xfrm>
            <a:off x="961051" y="703586"/>
            <a:ext cx="433965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 dirty="0">
                <a:solidFill>
                  <a:schemeClr val="accent4"/>
                </a:solidFill>
                <a:latin typeface="+mj-ea"/>
                <a:ea typeface="+mj-ea"/>
              </a:rPr>
              <a:t>프로그램 실행 </a:t>
            </a:r>
            <a:r>
              <a:rPr lang="en-US" altLang="ko-KR" sz="3000" spc="-150" dirty="0">
                <a:solidFill>
                  <a:schemeClr val="accent4"/>
                </a:solidFill>
                <a:latin typeface="+mj-ea"/>
                <a:ea typeface="+mj-ea"/>
              </a:rPr>
              <a:t>– </a:t>
            </a:r>
            <a:r>
              <a:rPr lang="ko-KR" altLang="en-US" sz="3000" spc="-150" dirty="0" smtClean="0">
                <a:solidFill>
                  <a:schemeClr val="accent4"/>
                </a:solidFill>
                <a:latin typeface="+mj-ea"/>
                <a:ea typeface="+mj-ea"/>
              </a:rPr>
              <a:t>상품문의</a:t>
            </a:r>
            <a:endParaRPr lang="ko-KR" altLang="en-US" sz="3000" spc="-15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="" xmlns:a16="http://schemas.microsoft.com/office/drawing/2014/main" id="{45E459ED-9836-42E1-8637-68071D5AF1FE}"/>
              </a:ext>
            </a:extLst>
          </p:cNvPr>
          <p:cNvSpPr txBox="1"/>
          <p:nvPr/>
        </p:nvSpPr>
        <p:spPr>
          <a:xfrm>
            <a:off x="138923" y="703586"/>
            <a:ext cx="8569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accent4"/>
                </a:solidFill>
              </a:rPr>
              <a:t>7.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="" xmlns:a16="http://schemas.microsoft.com/office/drawing/2014/main" id="{B92BC376-3B81-4D74-A19E-24BE3C9A0EDC}"/>
              </a:ext>
            </a:extLst>
          </p:cNvPr>
          <p:cNvSpPr txBox="1"/>
          <p:nvPr/>
        </p:nvSpPr>
        <p:spPr>
          <a:xfrm>
            <a:off x="157472" y="183519"/>
            <a:ext cx="14558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300" dirty="0">
                <a:solidFill>
                  <a:schemeClr val="accent4"/>
                </a:solidFill>
              </a:rPr>
              <a:t>4</a:t>
            </a:r>
            <a:r>
              <a:rPr lang="ko-KR" altLang="en-US" sz="1400" spc="300" dirty="0">
                <a:solidFill>
                  <a:schemeClr val="accent4"/>
                </a:solidFill>
              </a:rPr>
              <a:t>조</a:t>
            </a:r>
            <a:r>
              <a:rPr lang="en-US" altLang="ko-KR" sz="1400" spc="300" dirty="0">
                <a:solidFill>
                  <a:schemeClr val="accent4"/>
                </a:solidFill>
              </a:rPr>
              <a:t> Project</a:t>
            </a:r>
            <a:endParaRPr lang="ko-KR" altLang="en-US" sz="1400" spc="300" dirty="0">
              <a:solidFill>
                <a:schemeClr val="accent4"/>
              </a:solidFill>
            </a:endParaRPr>
          </a:p>
        </p:txBody>
      </p:sp>
      <p:cxnSp>
        <p:nvCxnSpPr>
          <p:cNvPr id="70" name="직선 연결선 69">
            <a:extLst>
              <a:ext uri="{FF2B5EF4-FFF2-40B4-BE49-F238E27FC236}">
                <a16:creationId xmlns="" xmlns:a16="http://schemas.microsoft.com/office/drawing/2014/main" id="{EE797A2A-A4C7-4B7D-896D-3301D3E1C8E2}"/>
              </a:ext>
            </a:extLst>
          </p:cNvPr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="" xmlns:a16="http://schemas.microsoft.com/office/drawing/2014/main" id="{EA13B871-5CBE-4CDA-B51A-41BD0732B141}"/>
              </a:ext>
            </a:extLst>
          </p:cNvPr>
          <p:cNvSpPr/>
          <p:nvPr/>
        </p:nvSpPr>
        <p:spPr>
          <a:xfrm>
            <a:off x="6254444" y="5889618"/>
            <a:ext cx="696923" cy="28053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EA13B871-5CBE-4CDA-B51A-41BD0732B141}"/>
              </a:ext>
            </a:extLst>
          </p:cNvPr>
          <p:cNvSpPr/>
          <p:nvPr/>
        </p:nvSpPr>
        <p:spPr>
          <a:xfrm>
            <a:off x="6209360" y="2850293"/>
            <a:ext cx="520953" cy="1923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="" xmlns:a16="http://schemas.microsoft.com/office/drawing/2014/main" id="{699A701E-28A0-46C2-B85D-021454C81CA7}"/>
              </a:ext>
            </a:extLst>
          </p:cNvPr>
          <p:cNvSpPr/>
          <p:nvPr/>
        </p:nvSpPr>
        <p:spPr>
          <a:xfrm>
            <a:off x="6019403" y="2741499"/>
            <a:ext cx="243280" cy="20497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rgbClr val="FF0000"/>
                </a:solidFill>
              </a:rPr>
              <a:t>1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="" xmlns:a16="http://schemas.microsoft.com/office/drawing/2014/main" id="{699A701E-28A0-46C2-B85D-021454C81CA7}"/>
              </a:ext>
            </a:extLst>
          </p:cNvPr>
          <p:cNvSpPr/>
          <p:nvPr/>
        </p:nvSpPr>
        <p:spPr>
          <a:xfrm>
            <a:off x="3116327" y="4457157"/>
            <a:ext cx="243280" cy="20497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rgbClr val="FF0000"/>
                </a:solidFill>
              </a:rPr>
              <a:t>2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="" xmlns:a16="http://schemas.microsoft.com/office/drawing/2014/main" id="{699A701E-28A0-46C2-B85D-021454C81CA7}"/>
              </a:ext>
            </a:extLst>
          </p:cNvPr>
          <p:cNvSpPr/>
          <p:nvPr/>
        </p:nvSpPr>
        <p:spPr>
          <a:xfrm>
            <a:off x="6087720" y="5787130"/>
            <a:ext cx="243280" cy="20497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rgbClr val="FF0000"/>
                </a:solidFill>
              </a:rPr>
              <a:t>3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="" xmlns:a16="http://schemas.microsoft.com/office/drawing/2014/main" id="{EA13B871-5CBE-4CDA-B51A-41BD0732B141}"/>
              </a:ext>
            </a:extLst>
          </p:cNvPr>
          <p:cNvSpPr/>
          <p:nvPr/>
        </p:nvSpPr>
        <p:spPr>
          <a:xfrm>
            <a:off x="3285229" y="4559645"/>
            <a:ext cx="2258836" cy="6960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0718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280" y="1810482"/>
            <a:ext cx="3873780" cy="47198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67" name="표 67">
            <a:extLst>
              <a:ext uri="{FF2B5EF4-FFF2-40B4-BE49-F238E27FC236}">
                <a16:creationId xmlns="" xmlns:a16="http://schemas.microsoft.com/office/drawing/2014/main" id="{59ADCC43-B2E9-4AF3-AFB9-DB57422EAD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3202078"/>
              </p:ext>
            </p:extLst>
          </p:nvPr>
        </p:nvGraphicFramePr>
        <p:xfrm>
          <a:off x="7155462" y="2411144"/>
          <a:ext cx="4028055" cy="3862656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4028055">
                  <a:extLst>
                    <a:ext uri="{9D8B030D-6E8A-4147-A177-3AD203B41FA5}">
                      <a16:colId xmlns="" xmlns:a16="http://schemas.microsoft.com/office/drawing/2014/main" val="570983108"/>
                    </a:ext>
                  </a:extLst>
                </a:gridCol>
              </a:tblGrid>
              <a:tr h="42095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페이지 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 smtClean="0"/>
                        <a:t>상품문의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50359279"/>
                  </a:ext>
                </a:extLst>
              </a:tr>
              <a:tr h="17474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파일명 </a:t>
                      </a:r>
                      <a:r>
                        <a:rPr lang="en-US" altLang="ko-KR" dirty="0"/>
                        <a:t>: </a:t>
                      </a:r>
                      <a:r>
                        <a:rPr lang="en-US" altLang="ko-KR" dirty="0" smtClean="0"/>
                        <a:t> </a:t>
                      </a:r>
                      <a:r>
                        <a:rPr lang="en-US" altLang="ko-KR" dirty="0" err="1" smtClean="0"/>
                        <a:t>oneinquirywrite.jsp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687501730"/>
                  </a:ext>
                </a:extLst>
              </a:tr>
              <a:tr h="30759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화면 설명</a:t>
                      </a:r>
                      <a:endParaRPr lang="en-US" altLang="ko-KR" dirty="0"/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문의 내용 작성 후 저장 버튼 클릭 하여 등록합니다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1:1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문의 추가된 내용</a:t>
                      </a:r>
                      <a:endParaRPr lang="ko-KR" altLang="en-US" sz="1200" dirty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340044617"/>
                  </a:ext>
                </a:extLst>
              </a:tr>
            </a:tbl>
          </a:graphicData>
        </a:graphic>
      </p:graphicFrame>
      <p:sp>
        <p:nvSpPr>
          <p:cNvPr id="51" name="TextBox 50">
            <a:extLst>
              <a:ext uri="{FF2B5EF4-FFF2-40B4-BE49-F238E27FC236}">
                <a16:creationId xmlns="" xmlns:a16="http://schemas.microsoft.com/office/drawing/2014/main" id="{C0335DC3-A7C1-438C-A2F9-7F85F6964910}"/>
              </a:ext>
            </a:extLst>
          </p:cNvPr>
          <p:cNvSpPr txBox="1"/>
          <p:nvPr/>
        </p:nvSpPr>
        <p:spPr>
          <a:xfrm>
            <a:off x="961051" y="703586"/>
            <a:ext cx="433965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 dirty="0">
                <a:solidFill>
                  <a:schemeClr val="accent4"/>
                </a:solidFill>
                <a:latin typeface="+mj-ea"/>
                <a:ea typeface="+mj-ea"/>
              </a:rPr>
              <a:t>프로그램 실행 </a:t>
            </a:r>
            <a:r>
              <a:rPr lang="en-US" altLang="ko-KR" sz="3000" spc="-150" dirty="0">
                <a:solidFill>
                  <a:schemeClr val="accent4"/>
                </a:solidFill>
                <a:latin typeface="+mj-ea"/>
                <a:ea typeface="+mj-ea"/>
              </a:rPr>
              <a:t>– </a:t>
            </a:r>
            <a:r>
              <a:rPr lang="ko-KR" altLang="en-US" sz="3000" spc="-150" dirty="0" smtClean="0">
                <a:solidFill>
                  <a:schemeClr val="accent4"/>
                </a:solidFill>
                <a:latin typeface="+mj-ea"/>
                <a:ea typeface="+mj-ea"/>
              </a:rPr>
              <a:t>상품문의</a:t>
            </a:r>
            <a:endParaRPr lang="ko-KR" altLang="en-US" sz="3000" spc="-15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="" xmlns:a16="http://schemas.microsoft.com/office/drawing/2014/main" id="{45E459ED-9836-42E1-8637-68071D5AF1FE}"/>
              </a:ext>
            </a:extLst>
          </p:cNvPr>
          <p:cNvSpPr txBox="1"/>
          <p:nvPr/>
        </p:nvSpPr>
        <p:spPr>
          <a:xfrm>
            <a:off x="138923" y="703586"/>
            <a:ext cx="8569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accent4"/>
                </a:solidFill>
              </a:rPr>
              <a:t>7.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="" xmlns:a16="http://schemas.microsoft.com/office/drawing/2014/main" id="{B92BC376-3B81-4D74-A19E-24BE3C9A0EDC}"/>
              </a:ext>
            </a:extLst>
          </p:cNvPr>
          <p:cNvSpPr txBox="1"/>
          <p:nvPr/>
        </p:nvSpPr>
        <p:spPr>
          <a:xfrm>
            <a:off x="157472" y="183519"/>
            <a:ext cx="14558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300" dirty="0">
                <a:solidFill>
                  <a:schemeClr val="accent4"/>
                </a:solidFill>
              </a:rPr>
              <a:t>4</a:t>
            </a:r>
            <a:r>
              <a:rPr lang="ko-KR" altLang="en-US" sz="1400" spc="300" dirty="0">
                <a:solidFill>
                  <a:schemeClr val="accent4"/>
                </a:solidFill>
              </a:rPr>
              <a:t>조</a:t>
            </a:r>
            <a:r>
              <a:rPr lang="en-US" altLang="ko-KR" sz="1400" spc="300" dirty="0">
                <a:solidFill>
                  <a:schemeClr val="accent4"/>
                </a:solidFill>
              </a:rPr>
              <a:t> Project</a:t>
            </a:r>
            <a:endParaRPr lang="ko-KR" altLang="en-US" sz="1400" spc="300" dirty="0">
              <a:solidFill>
                <a:schemeClr val="accent4"/>
              </a:solidFill>
            </a:endParaRPr>
          </a:p>
        </p:txBody>
      </p:sp>
      <p:cxnSp>
        <p:nvCxnSpPr>
          <p:cNvPr id="70" name="직선 연결선 69">
            <a:extLst>
              <a:ext uri="{FF2B5EF4-FFF2-40B4-BE49-F238E27FC236}">
                <a16:creationId xmlns="" xmlns:a16="http://schemas.microsoft.com/office/drawing/2014/main" id="{EE797A2A-A4C7-4B7D-896D-3301D3E1C8E2}"/>
              </a:ext>
            </a:extLst>
          </p:cNvPr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="" xmlns:a16="http://schemas.microsoft.com/office/drawing/2014/main" id="{EA13B871-5CBE-4CDA-B51A-41BD0732B141}"/>
              </a:ext>
            </a:extLst>
          </p:cNvPr>
          <p:cNvSpPr/>
          <p:nvPr/>
        </p:nvSpPr>
        <p:spPr>
          <a:xfrm>
            <a:off x="3201092" y="2156926"/>
            <a:ext cx="3594515" cy="250568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EA13B871-5CBE-4CDA-B51A-41BD0732B141}"/>
              </a:ext>
            </a:extLst>
          </p:cNvPr>
          <p:cNvSpPr/>
          <p:nvPr/>
        </p:nvSpPr>
        <p:spPr>
          <a:xfrm>
            <a:off x="3590754" y="6257127"/>
            <a:ext cx="520953" cy="1923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="" xmlns:a16="http://schemas.microsoft.com/office/drawing/2014/main" id="{699A701E-28A0-46C2-B85D-021454C81CA7}"/>
              </a:ext>
            </a:extLst>
          </p:cNvPr>
          <p:cNvSpPr/>
          <p:nvPr/>
        </p:nvSpPr>
        <p:spPr>
          <a:xfrm>
            <a:off x="3400797" y="6148333"/>
            <a:ext cx="243280" cy="20497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rgbClr val="FF0000"/>
                </a:solidFill>
              </a:rPr>
              <a:t>1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7967" y="2189879"/>
            <a:ext cx="3499974" cy="22672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8" name="타원 27">
            <a:extLst>
              <a:ext uri="{FF2B5EF4-FFF2-40B4-BE49-F238E27FC236}">
                <a16:creationId xmlns="" xmlns:a16="http://schemas.microsoft.com/office/drawing/2014/main" id="{699A701E-28A0-46C2-B85D-021454C81CA7}"/>
              </a:ext>
            </a:extLst>
          </p:cNvPr>
          <p:cNvSpPr/>
          <p:nvPr/>
        </p:nvSpPr>
        <p:spPr>
          <a:xfrm>
            <a:off x="3079452" y="2054438"/>
            <a:ext cx="243280" cy="20497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rgbClr val="FF0000"/>
                </a:solidFill>
              </a:rPr>
              <a:t>2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8568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9715499" y="6505575"/>
            <a:ext cx="240642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057895" y="3058825"/>
            <a:ext cx="20762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27246826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57472" y="183519"/>
            <a:ext cx="14558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300" dirty="0">
                <a:solidFill>
                  <a:schemeClr val="accent4"/>
                </a:solidFill>
              </a:rPr>
              <a:t>4</a:t>
            </a:r>
            <a:r>
              <a:rPr lang="ko-KR" altLang="en-US" sz="1400" spc="300" dirty="0">
                <a:solidFill>
                  <a:schemeClr val="accent4"/>
                </a:solidFill>
              </a:rPr>
              <a:t>조</a:t>
            </a:r>
            <a:r>
              <a:rPr lang="en-US" altLang="ko-KR" sz="1400" spc="300" dirty="0">
                <a:solidFill>
                  <a:schemeClr val="accent4"/>
                </a:solidFill>
              </a:rPr>
              <a:t> Project</a:t>
            </a:r>
            <a:endParaRPr lang="ko-KR" altLang="en-US" sz="1400" spc="300" dirty="0">
              <a:solidFill>
                <a:schemeClr val="accent4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29983" y="716233"/>
            <a:ext cx="5261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accent4"/>
                </a:solidFill>
              </a:rPr>
              <a:t>1.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61009" y="747010"/>
            <a:ext cx="259558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 dirty="0">
                <a:solidFill>
                  <a:schemeClr val="accent4"/>
                </a:solidFill>
                <a:latin typeface="+mj-ea"/>
                <a:ea typeface="+mj-ea"/>
              </a:rPr>
              <a:t>팀원 역할 </a:t>
            </a:r>
            <a:r>
              <a:rPr lang="ko-KR" altLang="en-US" sz="3000" spc="-150" dirty="0" smtClean="0">
                <a:solidFill>
                  <a:schemeClr val="accent4"/>
                </a:solidFill>
                <a:latin typeface="+mj-ea"/>
                <a:ea typeface="+mj-ea"/>
              </a:rPr>
              <a:t>분배</a:t>
            </a:r>
            <a:endParaRPr lang="ko-KR" altLang="en-US" sz="3000" spc="-150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sp>
        <p:nvSpPr>
          <p:cNvPr id="14" name="내용 개체 틀 2">
            <a:extLst>
              <a:ext uri="{FF2B5EF4-FFF2-40B4-BE49-F238E27FC236}">
                <a16:creationId xmlns="" xmlns:a16="http://schemas.microsoft.com/office/drawing/2014/main" id="{681F7FA3-04D6-4FC1-9BEA-1F8F659AF41A}"/>
              </a:ext>
            </a:extLst>
          </p:cNvPr>
          <p:cNvSpPr txBox="1">
            <a:spLocks/>
          </p:cNvSpPr>
          <p:nvPr/>
        </p:nvSpPr>
        <p:spPr>
          <a:xfrm>
            <a:off x="495300" y="1745488"/>
            <a:ext cx="5368605" cy="511251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ko-KR" altLang="en-US" sz="2400" dirty="0"/>
              <a:t>김태훈</a:t>
            </a:r>
            <a:r>
              <a:rPr lang="en-US" altLang="ko-KR" sz="2400" dirty="0"/>
              <a:t>(</a:t>
            </a:r>
            <a:r>
              <a:rPr lang="ko-KR" altLang="en-US" sz="2400" dirty="0"/>
              <a:t>조장</a:t>
            </a:r>
            <a:r>
              <a:rPr lang="en-US" altLang="ko-KR" sz="2400" dirty="0"/>
              <a:t>)</a:t>
            </a:r>
            <a:endParaRPr lang="ko-KR" altLang="en-US" sz="2400" dirty="0"/>
          </a:p>
          <a:p>
            <a:pPr marL="0" indent="0">
              <a:buFont typeface="Arial" panose="020B0604020202020204" pitchFamily="34" charset="0"/>
              <a:buNone/>
              <a:defRPr/>
            </a:pPr>
            <a:r>
              <a:rPr lang="en-US" altLang="ko-KR" sz="2000" dirty="0"/>
              <a:t>   </a:t>
            </a:r>
            <a:r>
              <a:rPr lang="en-US" altLang="ko-KR" sz="1800" dirty="0"/>
              <a:t>=&gt; </a:t>
            </a:r>
            <a:r>
              <a:rPr lang="ko-KR" altLang="en-US" sz="1800" dirty="0"/>
              <a:t>기획</a:t>
            </a:r>
            <a:r>
              <a:rPr lang="en-US" altLang="ko-KR" sz="1800" dirty="0"/>
              <a:t>/ppt</a:t>
            </a:r>
            <a:r>
              <a:rPr lang="ko-KR" altLang="en-US" sz="1800" dirty="0"/>
              <a:t>제작</a:t>
            </a:r>
            <a:r>
              <a:rPr lang="en-US" altLang="ko-KR" sz="1800" dirty="0"/>
              <a:t>/</a:t>
            </a:r>
            <a:r>
              <a:rPr lang="ko-KR" altLang="en-US" sz="1800" dirty="0"/>
              <a:t>개발</a:t>
            </a:r>
            <a:r>
              <a:rPr lang="en-US" altLang="ko-KR" sz="1800" dirty="0"/>
              <a:t>(</a:t>
            </a:r>
            <a:r>
              <a:rPr lang="ko-KR" altLang="en-US" sz="1800" dirty="0"/>
              <a:t>코딩</a:t>
            </a:r>
            <a:r>
              <a:rPr lang="en-US" altLang="ko-KR" sz="1800" dirty="0"/>
              <a:t>)/</a:t>
            </a:r>
            <a:r>
              <a:rPr lang="ko-KR" altLang="en-US" sz="1800" dirty="0"/>
              <a:t>디자인</a:t>
            </a:r>
            <a:r>
              <a:rPr lang="en-US" altLang="ko-KR" sz="1800" dirty="0"/>
              <a:t>/DB</a:t>
            </a:r>
            <a:r>
              <a:rPr lang="ko-KR" altLang="en-US" sz="1800" dirty="0"/>
              <a:t>구축</a:t>
            </a:r>
            <a:endParaRPr lang="en-US" altLang="ko-KR" sz="1800" dirty="0"/>
          </a:p>
          <a:p>
            <a:pPr marL="0" indent="0">
              <a:buFont typeface="Arial" panose="020B0604020202020204" pitchFamily="34" charset="0"/>
              <a:buNone/>
              <a:defRPr/>
            </a:pPr>
            <a:r>
              <a:rPr lang="en-US" altLang="ko-KR" sz="1800" dirty="0"/>
              <a:t>   =&gt; </a:t>
            </a:r>
            <a:r>
              <a:rPr lang="ko-KR" altLang="en-US" sz="1800" dirty="0"/>
              <a:t>프로젝트 취합</a:t>
            </a:r>
            <a:r>
              <a:rPr lang="en-US" altLang="ko-KR" sz="1800" dirty="0"/>
              <a:t>, </a:t>
            </a:r>
            <a:r>
              <a:rPr lang="ko-KR" altLang="en-US" sz="1800" dirty="0" err="1"/>
              <a:t>배송지관리</a:t>
            </a:r>
            <a:r>
              <a:rPr lang="en-US" altLang="ko-KR" sz="1800" dirty="0"/>
              <a:t>, </a:t>
            </a:r>
            <a:r>
              <a:rPr lang="ko-KR" altLang="en-US" sz="1800" dirty="0"/>
              <a:t>장바구니</a:t>
            </a:r>
            <a:r>
              <a:rPr lang="en-US" altLang="ko-KR" sz="1800" dirty="0"/>
              <a:t>, </a:t>
            </a:r>
            <a:r>
              <a:rPr lang="ko-KR" altLang="en-US" sz="1800" dirty="0"/>
              <a:t>결제</a:t>
            </a:r>
          </a:p>
          <a:p>
            <a:pPr>
              <a:lnSpc>
                <a:spcPct val="110000"/>
              </a:lnSpc>
              <a:defRPr/>
            </a:pPr>
            <a:r>
              <a:rPr lang="ko-KR" altLang="en-US" sz="2400" dirty="0"/>
              <a:t>한재석</a:t>
            </a:r>
          </a:p>
          <a:p>
            <a:pPr marL="0" indent="0">
              <a:buFont typeface="Arial" panose="020B0604020202020204" pitchFamily="34" charset="0"/>
              <a:buNone/>
              <a:defRPr/>
            </a:pPr>
            <a:r>
              <a:rPr lang="en-US" altLang="ko-KR" sz="2000" dirty="0"/>
              <a:t>   </a:t>
            </a:r>
            <a:r>
              <a:rPr lang="en-US" altLang="ko-KR" sz="1800" dirty="0"/>
              <a:t>=&gt;</a:t>
            </a:r>
            <a:r>
              <a:rPr lang="ko-KR" altLang="en-US" sz="1800" dirty="0"/>
              <a:t> 기획</a:t>
            </a:r>
            <a:r>
              <a:rPr lang="en-US" altLang="ko-KR" sz="1800" dirty="0"/>
              <a:t>/ppt</a:t>
            </a:r>
            <a:r>
              <a:rPr lang="ko-KR" altLang="en-US" sz="1800" dirty="0"/>
              <a:t>제작</a:t>
            </a:r>
            <a:r>
              <a:rPr lang="en-US" altLang="ko-KR" sz="1800" dirty="0"/>
              <a:t>/</a:t>
            </a:r>
            <a:r>
              <a:rPr lang="ko-KR" altLang="en-US" sz="1800" dirty="0"/>
              <a:t> 개발</a:t>
            </a:r>
            <a:r>
              <a:rPr lang="en-US" altLang="ko-KR" sz="1800" dirty="0"/>
              <a:t>(</a:t>
            </a:r>
            <a:r>
              <a:rPr lang="ko-KR" altLang="en-US" sz="1800" dirty="0"/>
              <a:t>코딩</a:t>
            </a:r>
            <a:r>
              <a:rPr lang="en-US" altLang="ko-KR" sz="1800" dirty="0"/>
              <a:t>)/</a:t>
            </a:r>
            <a:r>
              <a:rPr lang="ko-KR" altLang="en-US" sz="1800" dirty="0"/>
              <a:t>디자인</a:t>
            </a:r>
            <a:r>
              <a:rPr lang="en-US" altLang="ko-KR" sz="1800" dirty="0"/>
              <a:t>/DB</a:t>
            </a:r>
            <a:r>
              <a:rPr lang="ko-KR" altLang="en-US" sz="1800" dirty="0"/>
              <a:t>구축</a:t>
            </a:r>
            <a:endParaRPr lang="en-US" altLang="ko-KR" sz="1800" dirty="0"/>
          </a:p>
          <a:p>
            <a:pPr marL="0" indent="0">
              <a:buFont typeface="Arial" panose="020B0604020202020204" pitchFamily="34" charset="0"/>
              <a:buNone/>
              <a:defRPr/>
            </a:pPr>
            <a:r>
              <a:rPr lang="en-US" altLang="ko-KR" sz="1800" dirty="0"/>
              <a:t>   =&gt; </a:t>
            </a:r>
            <a:r>
              <a:rPr lang="ko-KR" altLang="en-US" sz="1800" dirty="0"/>
              <a:t>찜</a:t>
            </a:r>
            <a:r>
              <a:rPr lang="en-US" altLang="ko-KR" sz="1800" dirty="0"/>
              <a:t>, 1:1</a:t>
            </a:r>
            <a:r>
              <a:rPr lang="ko-KR" altLang="en-US" sz="1800" dirty="0"/>
              <a:t>문의</a:t>
            </a:r>
            <a:r>
              <a:rPr lang="en-US" altLang="ko-KR" sz="1800" dirty="0"/>
              <a:t>, </a:t>
            </a:r>
            <a:r>
              <a:rPr lang="ko-KR" altLang="en-US" sz="1800" dirty="0"/>
              <a:t>상품문의</a:t>
            </a:r>
            <a:r>
              <a:rPr lang="en-US" altLang="ko-KR" sz="1800" dirty="0"/>
              <a:t>, </a:t>
            </a:r>
            <a:r>
              <a:rPr lang="ko-KR" altLang="en-US" sz="1800" dirty="0"/>
              <a:t>관리자페이지</a:t>
            </a:r>
            <a:r>
              <a:rPr lang="en-US" altLang="ko-KR" sz="1800" dirty="0"/>
              <a:t>(</a:t>
            </a:r>
            <a:r>
              <a:rPr lang="ko-KR" altLang="en-US" sz="1800" dirty="0"/>
              <a:t>댓글관리</a:t>
            </a:r>
            <a:r>
              <a:rPr lang="en-US" altLang="ko-KR" sz="1800" dirty="0"/>
              <a:t>)</a:t>
            </a:r>
            <a:endParaRPr lang="ko-KR" altLang="en-US" sz="1800" dirty="0"/>
          </a:p>
          <a:p>
            <a:pPr>
              <a:lnSpc>
                <a:spcPct val="110000"/>
              </a:lnSpc>
              <a:defRPr/>
            </a:pPr>
            <a:r>
              <a:rPr lang="ko-KR" altLang="en-US" sz="2400" dirty="0" err="1"/>
              <a:t>이승천</a:t>
            </a:r>
            <a:endParaRPr lang="ko-KR" altLang="en-US" sz="2400" dirty="0"/>
          </a:p>
          <a:p>
            <a:pPr marL="0" indent="0">
              <a:buFont typeface="Arial" panose="020B0604020202020204" pitchFamily="34" charset="0"/>
              <a:buNone/>
              <a:defRPr/>
            </a:pPr>
            <a:r>
              <a:rPr lang="en-US" altLang="ko-KR" sz="2000" dirty="0"/>
              <a:t>   </a:t>
            </a:r>
            <a:r>
              <a:rPr lang="en-US" altLang="ko-KR" sz="1800" dirty="0"/>
              <a:t>=&gt;</a:t>
            </a:r>
            <a:r>
              <a:rPr lang="ko-KR" altLang="en-US" sz="1800" dirty="0"/>
              <a:t> 기획</a:t>
            </a:r>
            <a:r>
              <a:rPr lang="en-US" altLang="ko-KR" sz="1800" dirty="0"/>
              <a:t>/ppt</a:t>
            </a:r>
            <a:r>
              <a:rPr lang="ko-KR" altLang="en-US" sz="1800" dirty="0"/>
              <a:t>제작 </a:t>
            </a:r>
            <a:r>
              <a:rPr lang="en-US" altLang="ko-KR" sz="1800" dirty="0"/>
              <a:t>/</a:t>
            </a:r>
            <a:r>
              <a:rPr lang="ko-KR" altLang="en-US" sz="1800" dirty="0"/>
              <a:t>개발</a:t>
            </a:r>
            <a:r>
              <a:rPr lang="en-US" altLang="ko-KR" sz="1800" dirty="0"/>
              <a:t>(</a:t>
            </a:r>
            <a:r>
              <a:rPr lang="ko-KR" altLang="en-US" sz="1800" dirty="0"/>
              <a:t>코딩</a:t>
            </a:r>
            <a:r>
              <a:rPr lang="en-US" altLang="ko-KR" sz="1800" dirty="0"/>
              <a:t>)/</a:t>
            </a:r>
            <a:r>
              <a:rPr lang="ko-KR" altLang="en-US" sz="1800" dirty="0"/>
              <a:t>디자인</a:t>
            </a:r>
            <a:r>
              <a:rPr lang="en-US" altLang="ko-KR" sz="1800" dirty="0"/>
              <a:t>/DB</a:t>
            </a:r>
            <a:r>
              <a:rPr lang="ko-KR" altLang="en-US" sz="1800" dirty="0"/>
              <a:t>구축</a:t>
            </a:r>
            <a:endParaRPr lang="en-US" altLang="ko-KR" sz="1800" dirty="0"/>
          </a:p>
          <a:p>
            <a:pPr marL="0" indent="0">
              <a:buFont typeface="Arial" panose="020B0604020202020204" pitchFamily="34" charset="0"/>
              <a:buNone/>
              <a:defRPr/>
            </a:pPr>
            <a:r>
              <a:rPr lang="en-US" altLang="ko-KR" sz="1800" dirty="0"/>
              <a:t>   =&gt; </a:t>
            </a:r>
            <a:r>
              <a:rPr lang="ko-KR" altLang="en-US" sz="1800" dirty="0"/>
              <a:t>회원가입</a:t>
            </a:r>
            <a:r>
              <a:rPr lang="en-US" altLang="ko-KR" sz="1800" dirty="0"/>
              <a:t>, </a:t>
            </a:r>
            <a:r>
              <a:rPr lang="ko-KR" altLang="en-US" sz="1800" dirty="0"/>
              <a:t>로그인</a:t>
            </a:r>
            <a:r>
              <a:rPr lang="en-US" altLang="ko-KR" sz="1800" dirty="0"/>
              <a:t>, </a:t>
            </a:r>
            <a:r>
              <a:rPr lang="ko-KR" altLang="en-US" sz="1800" dirty="0"/>
              <a:t>개인정보수정</a:t>
            </a:r>
            <a:r>
              <a:rPr lang="en-US" altLang="ko-KR" sz="1800" dirty="0"/>
              <a:t>, </a:t>
            </a:r>
            <a:r>
              <a:rPr lang="ko-KR" altLang="en-US" sz="1800" dirty="0"/>
              <a:t>회원탈퇴</a:t>
            </a:r>
          </a:p>
          <a:p>
            <a:pPr marL="0" indent="0">
              <a:buNone/>
              <a:defRPr/>
            </a:pPr>
            <a:endParaRPr lang="en-US" altLang="ko-KR" dirty="0"/>
          </a:p>
          <a:p>
            <a:pPr>
              <a:buFont typeface="Symbol"/>
              <a:buChar char="Þ"/>
              <a:defRPr/>
            </a:pPr>
            <a:endParaRPr lang="ko-KR" altLang="en-US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="" xmlns:a16="http://schemas.microsoft.com/office/drawing/2014/main" id="{99C25B25-6F34-402C-B748-ED34E96F9D72}"/>
              </a:ext>
            </a:extLst>
          </p:cNvPr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내용 개체 틀 2">
            <a:extLst>
              <a:ext uri="{FF2B5EF4-FFF2-40B4-BE49-F238E27FC236}">
                <a16:creationId xmlns="" xmlns:a16="http://schemas.microsoft.com/office/drawing/2014/main" id="{087D3CD0-18D7-4B97-A898-DAA68682732F}"/>
              </a:ext>
            </a:extLst>
          </p:cNvPr>
          <p:cNvSpPr txBox="1">
            <a:spLocks/>
          </p:cNvSpPr>
          <p:nvPr/>
        </p:nvSpPr>
        <p:spPr>
          <a:xfrm>
            <a:off x="6087611" y="1745488"/>
            <a:ext cx="5368605" cy="511251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defRPr/>
            </a:pPr>
            <a:r>
              <a:rPr lang="ko-KR" altLang="en-US" sz="2400" dirty="0"/>
              <a:t>김윤경</a:t>
            </a:r>
          </a:p>
          <a:p>
            <a:pPr marL="0" indent="0">
              <a:buFont typeface="Arial" panose="020B0604020202020204" pitchFamily="34" charset="0"/>
              <a:buNone/>
              <a:defRPr/>
            </a:pPr>
            <a:r>
              <a:rPr lang="en-US" altLang="ko-KR" sz="2000" dirty="0"/>
              <a:t>   </a:t>
            </a:r>
            <a:r>
              <a:rPr lang="en-US" altLang="ko-KR" sz="1800" dirty="0"/>
              <a:t>=&gt;</a:t>
            </a:r>
            <a:r>
              <a:rPr lang="ko-KR" altLang="en-US" sz="1800" dirty="0"/>
              <a:t> 기획</a:t>
            </a:r>
            <a:r>
              <a:rPr lang="en-US" altLang="ko-KR" sz="1800" dirty="0"/>
              <a:t>/ppt</a:t>
            </a:r>
            <a:r>
              <a:rPr lang="ko-KR" altLang="en-US" sz="1800" dirty="0"/>
              <a:t>제작</a:t>
            </a:r>
            <a:r>
              <a:rPr lang="en-US" altLang="ko-KR" sz="1800" dirty="0"/>
              <a:t>/</a:t>
            </a:r>
            <a:r>
              <a:rPr lang="ko-KR" altLang="en-US" sz="1800" dirty="0"/>
              <a:t> 개발</a:t>
            </a:r>
            <a:r>
              <a:rPr lang="en-US" altLang="ko-KR" sz="1800" dirty="0"/>
              <a:t>(</a:t>
            </a:r>
            <a:r>
              <a:rPr lang="ko-KR" altLang="en-US" sz="1800" dirty="0"/>
              <a:t>코딩</a:t>
            </a:r>
            <a:r>
              <a:rPr lang="en-US" altLang="ko-KR" sz="1800" dirty="0"/>
              <a:t>)/</a:t>
            </a:r>
            <a:r>
              <a:rPr lang="ko-KR" altLang="en-US" sz="1800" dirty="0"/>
              <a:t>디자인</a:t>
            </a:r>
            <a:r>
              <a:rPr lang="en-US" altLang="ko-KR" sz="1800" dirty="0"/>
              <a:t>/DB</a:t>
            </a:r>
            <a:r>
              <a:rPr lang="ko-KR" altLang="en-US" sz="1800" dirty="0"/>
              <a:t>구축 </a:t>
            </a:r>
            <a:endParaRPr lang="en-US" altLang="ko-KR" sz="1800" dirty="0"/>
          </a:p>
          <a:p>
            <a:pPr marL="0" indent="0">
              <a:buFont typeface="Arial" panose="020B0604020202020204" pitchFamily="34" charset="0"/>
              <a:buNone/>
              <a:defRPr/>
            </a:pPr>
            <a:r>
              <a:rPr lang="en-US" altLang="ko-KR" sz="1800" dirty="0"/>
              <a:t>    =&gt; </a:t>
            </a:r>
            <a:r>
              <a:rPr lang="ko-KR" altLang="en-US" sz="1800" dirty="0" err="1"/>
              <a:t>상품후기작성</a:t>
            </a:r>
            <a:endParaRPr lang="ko-KR" altLang="en-US" sz="1800" dirty="0"/>
          </a:p>
          <a:p>
            <a:pPr>
              <a:lnSpc>
                <a:spcPct val="110000"/>
              </a:lnSpc>
              <a:defRPr/>
            </a:pPr>
            <a:r>
              <a:rPr lang="ko-KR" altLang="en-US" sz="2400" dirty="0"/>
              <a:t>김태성</a:t>
            </a:r>
            <a:endParaRPr lang="en-US" altLang="ko-KR" sz="2400" dirty="0"/>
          </a:p>
          <a:p>
            <a:pPr marL="0" indent="0">
              <a:buNone/>
              <a:defRPr/>
            </a:pPr>
            <a:r>
              <a:rPr lang="en-US" altLang="ko-KR" sz="2000" dirty="0"/>
              <a:t>   </a:t>
            </a:r>
            <a:r>
              <a:rPr lang="en-US" altLang="ko-KR" sz="1800" dirty="0"/>
              <a:t>=&gt;</a:t>
            </a:r>
            <a:r>
              <a:rPr lang="ko-KR" altLang="en-US" sz="1800" dirty="0"/>
              <a:t> 기획</a:t>
            </a:r>
            <a:r>
              <a:rPr lang="en-US" altLang="ko-KR" sz="1800" dirty="0"/>
              <a:t>/ppt</a:t>
            </a:r>
            <a:r>
              <a:rPr lang="ko-KR" altLang="en-US" sz="1800" dirty="0"/>
              <a:t>제작 </a:t>
            </a:r>
            <a:r>
              <a:rPr lang="en-US" altLang="ko-KR" sz="1800" dirty="0"/>
              <a:t>/</a:t>
            </a:r>
            <a:r>
              <a:rPr lang="ko-KR" altLang="en-US" sz="1800" dirty="0"/>
              <a:t>개발</a:t>
            </a:r>
            <a:r>
              <a:rPr lang="en-US" altLang="ko-KR" sz="1800" dirty="0"/>
              <a:t>(</a:t>
            </a:r>
            <a:r>
              <a:rPr lang="ko-KR" altLang="en-US" sz="1800" dirty="0"/>
              <a:t>코딩</a:t>
            </a:r>
            <a:r>
              <a:rPr lang="en-US" altLang="ko-KR" sz="1800" dirty="0"/>
              <a:t>)/</a:t>
            </a:r>
            <a:r>
              <a:rPr lang="ko-KR" altLang="en-US" sz="1800" dirty="0"/>
              <a:t>디자인</a:t>
            </a:r>
            <a:r>
              <a:rPr lang="en-US" altLang="ko-KR" sz="1800" dirty="0"/>
              <a:t>/DB</a:t>
            </a:r>
            <a:r>
              <a:rPr lang="ko-KR" altLang="en-US" sz="1800" dirty="0"/>
              <a:t>구축</a:t>
            </a:r>
            <a:endParaRPr lang="en-US" altLang="ko-KR" sz="1800" dirty="0"/>
          </a:p>
          <a:p>
            <a:pPr marL="0" indent="0">
              <a:buNone/>
              <a:defRPr/>
            </a:pPr>
            <a:r>
              <a:rPr lang="en-US" altLang="ko-KR" sz="1800" dirty="0"/>
              <a:t>    =&gt; </a:t>
            </a:r>
            <a:r>
              <a:rPr lang="ko-KR" altLang="en-US" sz="1800" dirty="0"/>
              <a:t>공지사항</a:t>
            </a:r>
            <a:r>
              <a:rPr lang="en-US" altLang="ko-KR" sz="1800" dirty="0"/>
              <a:t>, </a:t>
            </a:r>
            <a:r>
              <a:rPr lang="ko-KR" altLang="en-US" sz="1800" dirty="0"/>
              <a:t>자주하는 질문</a:t>
            </a:r>
          </a:p>
          <a:p>
            <a:pPr>
              <a:lnSpc>
                <a:spcPct val="110000"/>
              </a:lnSpc>
              <a:defRPr/>
            </a:pPr>
            <a:r>
              <a:rPr lang="ko-KR" altLang="en-US" sz="2400" dirty="0"/>
              <a:t>양정열</a:t>
            </a:r>
          </a:p>
          <a:p>
            <a:pPr marL="0" indent="0">
              <a:buFont typeface="Arial" panose="020B0604020202020204" pitchFamily="34" charset="0"/>
              <a:buNone/>
              <a:defRPr/>
            </a:pPr>
            <a:r>
              <a:rPr lang="en-US" altLang="ko-KR" sz="2000" dirty="0"/>
              <a:t>   </a:t>
            </a:r>
            <a:r>
              <a:rPr lang="en-US" altLang="ko-KR" sz="1800" dirty="0"/>
              <a:t>=&gt;</a:t>
            </a:r>
            <a:r>
              <a:rPr lang="ko-KR" altLang="en-US" sz="1800" dirty="0"/>
              <a:t> 기획</a:t>
            </a:r>
            <a:r>
              <a:rPr lang="en-US" altLang="ko-KR" sz="1800" dirty="0"/>
              <a:t>/ppt</a:t>
            </a:r>
            <a:r>
              <a:rPr lang="ko-KR" altLang="en-US" sz="1800" dirty="0"/>
              <a:t>제작 </a:t>
            </a:r>
            <a:r>
              <a:rPr lang="en-US" altLang="ko-KR" sz="1800" dirty="0"/>
              <a:t>/</a:t>
            </a:r>
            <a:r>
              <a:rPr lang="ko-KR" altLang="en-US" sz="1800" dirty="0"/>
              <a:t>개발</a:t>
            </a:r>
            <a:r>
              <a:rPr lang="en-US" altLang="ko-KR" sz="1800" dirty="0"/>
              <a:t>(</a:t>
            </a:r>
            <a:r>
              <a:rPr lang="ko-KR" altLang="en-US" sz="1800" dirty="0"/>
              <a:t>코딩</a:t>
            </a:r>
            <a:r>
              <a:rPr lang="en-US" altLang="ko-KR" sz="1800" dirty="0"/>
              <a:t>)/</a:t>
            </a:r>
            <a:r>
              <a:rPr lang="ko-KR" altLang="en-US" sz="1800" dirty="0"/>
              <a:t>디자인</a:t>
            </a:r>
            <a:r>
              <a:rPr lang="en-US" altLang="ko-KR" sz="1800" dirty="0"/>
              <a:t>/DB</a:t>
            </a:r>
            <a:r>
              <a:rPr lang="ko-KR" altLang="en-US" sz="1800" dirty="0"/>
              <a:t>구축</a:t>
            </a:r>
            <a:endParaRPr lang="en-US" altLang="ko-KR" sz="1800" dirty="0"/>
          </a:p>
          <a:p>
            <a:pPr marL="0" indent="0">
              <a:buNone/>
              <a:defRPr/>
            </a:pPr>
            <a:r>
              <a:rPr lang="en-US" altLang="ko-KR" sz="1800" dirty="0"/>
              <a:t>    =&gt;</a:t>
            </a:r>
            <a:r>
              <a:rPr lang="ko-KR" altLang="en-US" sz="1800" dirty="0"/>
              <a:t> 카테고리별 상품</a:t>
            </a:r>
            <a:r>
              <a:rPr lang="en-US" altLang="ko-KR" sz="1800" dirty="0"/>
              <a:t>, </a:t>
            </a:r>
            <a:r>
              <a:rPr lang="ko-KR" altLang="en-US" sz="1800" dirty="0"/>
              <a:t>전체 상품 검색</a:t>
            </a:r>
            <a:endParaRPr lang="en-US" altLang="ko-KR" sz="1800" dirty="0"/>
          </a:p>
          <a:p>
            <a:pPr marL="0" indent="0">
              <a:buNone/>
              <a:defRPr/>
            </a:pPr>
            <a:r>
              <a:rPr lang="en-US" altLang="ko-KR" dirty="0"/>
              <a:t> </a:t>
            </a:r>
          </a:p>
          <a:p>
            <a:pPr>
              <a:buFont typeface="Symbol"/>
              <a:buChar char="Þ"/>
              <a:defRPr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68494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A38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그룹 38">
            <a:extLst>
              <a:ext uri="{FF2B5EF4-FFF2-40B4-BE49-F238E27FC236}">
                <a16:creationId xmlns="" xmlns:a16="http://schemas.microsoft.com/office/drawing/2014/main" id="{EC325F71-0ACE-4068-85FE-A1F536A6E038}"/>
              </a:ext>
            </a:extLst>
          </p:cNvPr>
          <p:cNvGrpSpPr/>
          <p:nvPr/>
        </p:nvGrpSpPr>
        <p:grpSpPr>
          <a:xfrm>
            <a:off x="8117036" y="513343"/>
            <a:ext cx="3656577" cy="3695738"/>
            <a:chOff x="8307536" y="513343"/>
            <a:chExt cx="3656577" cy="3695738"/>
          </a:xfrm>
        </p:grpSpPr>
        <p:sp>
          <p:nvSpPr>
            <p:cNvPr id="40" name="이등변 삼각형 39">
              <a:extLst>
                <a:ext uri="{FF2B5EF4-FFF2-40B4-BE49-F238E27FC236}">
                  <a16:creationId xmlns="" xmlns:a16="http://schemas.microsoft.com/office/drawing/2014/main" id="{F8F9E7AF-1996-439D-BE1C-E0D59FAB6670}"/>
                </a:ext>
              </a:extLst>
            </p:cNvPr>
            <p:cNvSpPr/>
            <p:nvPr/>
          </p:nvSpPr>
          <p:spPr>
            <a:xfrm rot="5400000">
              <a:off x="10712131" y="832233"/>
              <a:ext cx="1344721" cy="1159242"/>
            </a:xfrm>
            <a:prstGeom prst="triangl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이등변 삼각형 40">
              <a:extLst>
                <a:ext uri="{FF2B5EF4-FFF2-40B4-BE49-F238E27FC236}">
                  <a16:creationId xmlns="" xmlns:a16="http://schemas.microsoft.com/office/drawing/2014/main" id="{69F903A5-0419-40A2-8526-C8C25F608C98}"/>
                </a:ext>
              </a:extLst>
            </p:cNvPr>
            <p:cNvSpPr/>
            <p:nvPr/>
          </p:nvSpPr>
          <p:spPr>
            <a:xfrm rot="16200000" flipH="1">
              <a:off x="9326503" y="606083"/>
              <a:ext cx="1344721" cy="1159242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이등변 삼각형 56">
              <a:extLst>
                <a:ext uri="{FF2B5EF4-FFF2-40B4-BE49-F238E27FC236}">
                  <a16:creationId xmlns="" xmlns:a16="http://schemas.microsoft.com/office/drawing/2014/main" id="{F976955A-75F8-455B-B0CC-B2FD15E7155C}"/>
                </a:ext>
              </a:extLst>
            </p:cNvPr>
            <p:cNvSpPr/>
            <p:nvPr/>
          </p:nvSpPr>
          <p:spPr>
            <a:xfrm rot="5400000">
              <a:off x="9574196" y="1657339"/>
              <a:ext cx="1344721" cy="1159242"/>
            </a:xfrm>
            <a:prstGeom prst="triangle">
              <a:avLst/>
            </a:prstGeom>
            <a:solidFill>
              <a:schemeClr val="accent3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이등변 삼각형 57">
              <a:extLst>
                <a:ext uri="{FF2B5EF4-FFF2-40B4-BE49-F238E27FC236}">
                  <a16:creationId xmlns="" xmlns:a16="http://schemas.microsoft.com/office/drawing/2014/main" id="{F28B2B6A-4CCC-4146-ADD9-934352148E3D}"/>
                </a:ext>
              </a:extLst>
            </p:cNvPr>
            <p:cNvSpPr/>
            <p:nvPr/>
          </p:nvSpPr>
          <p:spPr>
            <a:xfrm rot="16200000">
              <a:off x="9812602" y="2403102"/>
              <a:ext cx="1344720" cy="1159242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이등변 삼각형 58">
              <a:extLst>
                <a:ext uri="{FF2B5EF4-FFF2-40B4-BE49-F238E27FC236}">
                  <a16:creationId xmlns="" xmlns:a16="http://schemas.microsoft.com/office/drawing/2014/main" id="{986664C5-C592-4686-9E3A-D18E5A6B12DD}"/>
                </a:ext>
              </a:extLst>
            </p:cNvPr>
            <p:cNvSpPr/>
            <p:nvPr/>
          </p:nvSpPr>
          <p:spPr>
            <a:xfrm rot="5400000" flipH="1">
              <a:off x="9232981" y="2957100"/>
              <a:ext cx="1344720" cy="1159242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이등변 삼각형 59">
              <a:extLst>
                <a:ext uri="{FF2B5EF4-FFF2-40B4-BE49-F238E27FC236}">
                  <a16:creationId xmlns="" xmlns:a16="http://schemas.microsoft.com/office/drawing/2014/main" id="{23D9CB6A-D9F9-4A76-8CDC-BE1A0B5251B8}"/>
                </a:ext>
              </a:extLst>
            </p:cNvPr>
            <p:cNvSpPr/>
            <p:nvPr/>
          </p:nvSpPr>
          <p:spPr>
            <a:xfrm rot="16200000">
              <a:off x="8214797" y="1555441"/>
              <a:ext cx="1344720" cy="1159242"/>
            </a:xfrm>
            <a:prstGeom prst="triangl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1" name="그룹 60">
            <a:extLst>
              <a:ext uri="{FF2B5EF4-FFF2-40B4-BE49-F238E27FC236}">
                <a16:creationId xmlns="" xmlns:a16="http://schemas.microsoft.com/office/drawing/2014/main" id="{95C615C8-7782-45DC-90EA-695AAFA6357E}"/>
              </a:ext>
            </a:extLst>
          </p:cNvPr>
          <p:cNvGrpSpPr/>
          <p:nvPr/>
        </p:nvGrpSpPr>
        <p:grpSpPr>
          <a:xfrm>
            <a:off x="527769" y="2211262"/>
            <a:ext cx="5187231" cy="2099938"/>
            <a:chOff x="527769" y="1728426"/>
            <a:chExt cx="5187231" cy="2099938"/>
          </a:xfrm>
        </p:grpSpPr>
        <p:sp>
          <p:nvSpPr>
            <p:cNvPr id="62" name="TextBox 61">
              <a:extLst>
                <a:ext uri="{FF2B5EF4-FFF2-40B4-BE49-F238E27FC236}">
                  <a16:creationId xmlns="" xmlns:a16="http://schemas.microsoft.com/office/drawing/2014/main" id="{50B0EF4F-9C68-4371-B4F5-AC1746184C59}"/>
                </a:ext>
              </a:extLst>
            </p:cNvPr>
            <p:cNvSpPr txBox="1"/>
            <p:nvPr/>
          </p:nvSpPr>
          <p:spPr>
            <a:xfrm>
              <a:off x="558064" y="3058923"/>
              <a:ext cx="4820550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400" b="1" spc="-150" dirty="0">
                  <a:solidFill>
                    <a:schemeClr val="bg1">
                      <a:alpha val="70000"/>
                    </a:schemeClr>
                  </a:solidFill>
                  <a:latin typeface="+mj-lt"/>
                  <a:ea typeface="THE명품고딕L" panose="02020603020101020101" pitchFamily="18" charset="-127"/>
                </a:rPr>
                <a:t>프로젝트 개발 환경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="" xmlns:a16="http://schemas.microsoft.com/office/drawing/2014/main" id="{FC262B49-C0AD-4387-B0F8-C227A9F8EBC6}"/>
                </a:ext>
              </a:extLst>
            </p:cNvPr>
            <p:cNvSpPr txBox="1"/>
            <p:nvPr/>
          </p:nvSpPr>
          <p:spPr>
            <a:xfrm>
              <a:off x="527769" y="1728426"/>
              <a:ext cx="3187091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0" b="1" spc="-150" dirty="0">
                  <a:solidFill>
                    <a:schemeClr val="accent2">
                      <a:lumMod val="60000"/>
                      <a:lumOff val="40000"/>
                      <a:alpha val="70000"/>
                    </a:schemeClr>
                  </a:solidFill>
                  <a:latin typeface="+mj-lt"/>
                  <a:ea typeface="THE명품고딕L" panose="02020603020101020101" pitchFamily="18" charset="-127"/>
                </a:rPr>
                <a:t>Part 2.</a:t>
              </a:r>
              <a:endParaRPr lang="ko-KR" altLang="en-US" sz="8000" b="1" spc="-150" dirty="0">
                <a:solidFill>
                  <a:schemeClr val="accent2">
                    <a:lumMod val="60000"/>
                    <a:lumOff val="40000"/>
                    <a:alpha val="70000"/>
                  </a:schemeClr>
                </a:solidFill>
                <a:latin typeface="+mj-lt"/>
                <a:ea typeface="THE명품고딕L" panose="02020603020101020101" pitchFamily="18" charset="-127"/>
              </a:endParaRPr>
            </a:p>
          </p:txBody>
        </p:sp>
        <p:cxnSp>
          <p:nvCxnSpPr>
            <p:cNvPr id="64" name="직선 연결선 63">
              <a:extLst>
                <a:ext uri="{FF2B5EF4-FFF2-40B4-BE49-F238E27FC236}">
                  <a16:creationId xmlns="" xmlns:a16="http://schemas.microsoft.com/office/drawing/2014/main" id="{9AE7FB63-EF3D-46F3-83CA-8BF326CF6721}"/>
                </a:ext>
              </a:extLst>
            </p:cNvPr>
            <p:cNvCxnSpPr/>
            <p:nvPr/>
          </p:nvCxnSpPr>
          <p:spPr>
            <a:xfrm>
              <a:off x="635000" y="2946400"/>
              <a:ext cx="5080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336065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 descr="13E.png">
            <a:extLst>
              <a:ext uri="{FF2B5EF4-FFF2-40B4-BE49-F238E27FC236}">
                <a16:creationId xmlns="" xmlns:a16="http://schemas.microsoft.com/office/drawing/2014/main" id="{44E3FB22-E8E5-4145-824E-BCCC4945C638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27707" y="4734588"/>
            <a:ext cx="11237097" cy="2520280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01600" y="712917"/>
            <a:ext cx="8569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accent4"/>
                </a:solidFill>
              </a:rPr>
              <a:t>2.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86813" y="705594"/>
            <a:ext cx="33393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 dirty="0">
                <a:solidFill>
                  <a:schemeClr val="accent4"/>
                </a:solidFill>
                <a:latin typeface="+mj-ea"/>
                <a:ea typeface="+mj-ea"/>
              </a:rPr>
              <a:t>프로젝트 개발 환경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AF8C114F-27F4-41AB-97E1-C3433DB2FC2B}"/>
              </a:ext>
            </a:extLst>
          </p:cNvPr>
          <p:cNvSpPr txBox="1"/>
          <p:nvPr/>
        </p:nvSpPr>
        <p:spPr>
          <a:xfrm>
            <a:off x="157472" y="183519"/>
            <a:ext cx="14558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300" dirty="0">
                <a:solidFill>
                  <a:schemeClr val="accent4"/>
                </a:solidFill>
              </a:rPr>
              <a:t>4</a:t>
            </a:r>
            <a:r>
              <a:rPr lang="ko-KR" altLang="en-US" sz="1400" spc="300" dirty="0">
                <a:solidFill>
                  <a:schemeClr val="accent4"/>
                </a:solidFill>
              </a:rPr>
              <a:t>조</a:t>
            </a:r>
            <a:r>
              <a:rPr lang="en-US" altLang="ko-KR" sz="1400" spc="300" dirty="0">
                <a:solidFill>
                  <a:schemeClr val="accent4"/>
                </a:solidFill>
              </a:rPr>
              <a:t> Project</a:t>
            </a:r>
            <a:endParaRPr lang="ko-KR" altLang="en-US" sz="1400" spc="300" dirty="0">
              <a:solidFill>
                <a:schemeClr val="accent4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="" xmlns:a16="http://schemas.microsoft.com/office/drawing/2014/main" id="{65B3549A-158A-415D-AA72-6E13CC65409C}"/>
              </a:ext>
            </a:extLst>
          </p:cNvPr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 descr="13E.png">
            <a:extLst>
              <a:ext uri="{FF2B5EF4-FFF2-40B4-BE49-F238E27FC236}">
                <a16:creationId xmlns="" xmlns:a16="http://schemas.microsoft.com/office/drawing/2014/main" id="{5F092438-480E-4D03-8486-D4781ACE8CDB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27707" y="2168860"/>
            <a:ext cx="11237097" cy="2520280"/>
          </a:xfrm>
          <a:prstGeom prst="rect">
            <a:avLst/>
          </a:prstGeom>
        </p:spPr>
      </p:pic>
      <p:pic>
        <p:nvPicPr>
          <p:cNvPr id="34" name="Picture 5" descr="C:\Users\jss\Desktop\db아이콘.png">
            <a:extLst>
              <a:ext uri="{FF2B5EF4-FFF2-40B4-BE49-F238E27FC236}">
                <a16:creationId xmlns="" xmlns:a16="http://schemas.microsoft.com/office/drawing/2014/main" id="{2A2BA9B6-0779-43BC-92F2-7A351567AA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926199" y="2159894"/>
            <a:ext cx="2379673" cy="951869"/>
          </a:xfrm>
          <a:prstGeom prst="rect">
            <a:avLst/>
          </a:prstGeom>
          <a:noFill/>
        </p:spPr>
      </p:pic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E2944CEA-72F4-43A4-8489-2DE64580658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6040" y="4338735"/>
            <a:ext cx="1603737" cy="1603737"/>
          </a:xfrm>
          <a:prstGeom prst="rect">
            <a:avLst/>
          </a:prstGeom>
        </p:spPr>
      </p:pic>
      <p:pic>
        <p:nvPicPr>
          <p:cNvPr id="20" name="그림 11">
            <a:extLst>
              <a:ext uri="{FF2B5EF4-FFF2-40B4-BE49-F238E27FC236}">
                <a16:creationId xmlns="" xmlns:a16="http://schemas.microsoft.com/office/drawing/2014/main" id="{5218A046-5BD2-4E45-B669-38E0D1F536DD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66040" y="1694067"/>
            <a:ext cx="2017935" cy="201793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B10BF407-5361-4740-AADD-87283AB8E84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7560" y="1759381"/>
            <a:ext cx="1595090" cy="159509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17D21B15-56DC-4470-9561-531553B144D0}"/>
              </a:ext>
            </a:extLst>
          </p:cNvPr>
          <p:cNvSpPr txBox="1"/>
          <p:nvPr/>
        </p:nvSpPr>
        <p:spPr>
          <a:xfrm>
            <a:off x="1225391" y="6044672"/>
            <a:ext cx="2394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Visual Studio Code</a:t>
            </a:r>
            <a:endParaRPr lang="ko-KR" altLang="en-US" b="1" dirty="0"/>
          </a:p>
        </p:txBody>
      </p:sp>
      <p:sp>
        <p:nvSpPr>
          <p:cNvPr id="35" name="TextBox 34">
            <a:extLst>
              <a:ext uri="{FF2B5EF4-FFF2-40B4-BE49-F238E27FC236}">
                <a16:creationId xmlns="" xmlns:a16="http://schemas.microsoft.com/office/drawing/2014/main" id="{07DF8D64-8163-4C0B-B401-79E67071B458}"/>
              </a:ext>
            </a:extLst>
          </p:cNvPr>
          <p:cNvSpPr txBox="1"/>
          <p:nvPr/>
        </p:nvSpPr>
        <p:spPr>
          <a:xfrm>
            <a:off x="7850802" y="3319157"/>
            <a:ext cx="25304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Oracle Database 11g Express Edition</a:t>
            </a:r>
            <a:endParaRPr lang="ko-KR" altLang="en-US" b="1" dirty="0"/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E0341E8B-884A-4970-85F5-FFBB86D592F4}"/>
              </a:ext>
            </a:extLst>
          </p:cNvPr>
          <p:cNvSpPr txBox="1"/>
          <p:nvPr/>
        </p:nvSpPr>
        <p:spPr>
          <a:xfrm>
            <a:off x="4194575" y="3326477"/>
            <a:ext cx="28210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spring-tool-suite-3.9.11.RELEASE-e4.12.0 </a:t>
            </a:r>
            <a:endParaRPr lang="ko-KR" altLang="en-US" b="1" dirty="0"/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576D2971-AEC4-41A1-A928-CABE56313606}"/>
              </a:ext>
            </a:extLst>
          </p:cNvPr>
          <p:cNvSpPr txBox="1"/>
          <p:nvPr/>
        </p:nvSpPr>
        <p:spPr>
          <a:xfrm>
            <a:off x="1116399" y="3326477"/>
            <a:ext cx="18275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JAVA</a:t>
            </a:r>
          </a:p>
          <a:p>
            <a:pPr algn="ctr"/>
            <a:r>
              <a:rPr lang="en-US" altLang="ko-KR" b="1" dirty="0" err="1"/>
              <a:t>Jre</a:t>
            </a:r>
            <a:r>
              <a:rPr lang="en-US" altLang="ko-KR" b="1" dirty="0"/>
              <a:t> 1.8.0_291</a:t>
            </a:r>
            <a:endParaRPr lang="ko-KR" altLang="en-US" b="1" dirty="0"/>
          </a:p>
        </p:txBody>
      </p:sp>
      <p:pic>
        <p:nvPicPr>
          <p:cNvPr id="23" name="그림 22" descr="kisspng-apache-tomcat-apache-http-server-javaserver-pages-5ae68761516d50.0541226115250573773335.png">
            <a:extLst>
              <a:ext uri="{FF2B5EF4-FFF2-40B4-BE49-F238E27FC236}">
                <a16:creationId xmlns="" xmlns:a16="http://schemas.microsoft.com/office/drawing/2014/main" id="{332A8626-C26A-40D7-A0B2-0F54B43B90F8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596138" y="4204948"/>
            <a:ext cx="1944622" cy="194462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F13C310B-A418-4D4B-B5EC-03C8FA91D56B}"/>
              </a:ext>
            </a:extLst>
          </p:cNvPr>
          <p:cNvSpPr txBox="1"/>
          <p:nvPr/>
        </p:nvSpPr>
        <p:spPr>
          <a:xfrm>
            <a:off x="4334385" y="6015552"/>
            <a:ext cx="26603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err="1"/>
              <a:t>apach</a:t>
            </a:r>
            <a:r>
              <a:rPr lang="en-US" altLang="ko-KR" b="1" dirty="0"/>
              <a:t> – tomcat 9.0.48</a:t>
            </a:r>
            <a:endParaRPr lang="ko-KR" altLang="en-US" b="1" dirty="0"/>
          </a:p>
        </p:txBody>
      </p:sp>
      <p:pic>
        <p:nvPicPr>
          <p:cNvPr id="25" name="그림 24" descr="kisspng-oracle-sql-developer-oracle-database-pl-sql-oracle-vector-sql-server-icon-5ab0cd69e2b8c8.2168815215215363619287.png">
            <a:extLst>
              <a:ext uri="{FF2B5EF4-FFF2-40B4-BE49-F238E27FC236}">
                <a16:creationId xmlns="" xmlns:a16="http://schemas.microsoft.com/office/drawing/2014/main" id="{3DB7FB2B-F15D-495F-87EB-5A29368C2258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354529" y="4338735"/>
            <a:ext cx="1523011" cy="1523011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D87B0618-3CE7-4160-B328-C54CD5ED4AC8}"/>
              </a:ext>
            </a:extLst>
          </p:cNvPr>
          <p:cNvSpPr txBox="1"/>
          <p:nvPr/>
        </p:nvSpPr>
        <p:spPr>
          <a:xfrm>
            <a:off x="7708881" y="5871993"/>
            <a:ext cx="28210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err="1"/>
              <a:t>Sqldeveloper</a:t>
            </a:r>
            <a:endParaRPr lang="en-US" altLang="ko-KR" b="1" dirty="0"/>
          </a:p>
          <a:p>
            <a:pPr algn="ctr"/>
            <a:r>
              <a:rPr lang="en-US" altLang="ko-KR" b="1" dirty="0"/>
              <a:t>18.2.0.183.1748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583977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8117036" y="513343"/>
            <a:ext cx="3656577" cy="3695738"/>
            <a:chOff x="8307536" y="513343"/>
            <a:chExt cx="3656577" cy="3695738"/>
          </a:xfrm>
        </p:grpSpPr>
        <p:sp>
          <p:nvSpPr>
            <p:cNvPr id="8" name="이등변 삼각형 7"/>
            <p:cNvSpPr/>
            <p:nvPr/>
          </p:nvSpPr>
          <p:spPr>
            <a:xfrm rot="5400000">
              <a:off x="10712131" y="832233"/>
              <a:ext cx="1344721" cy="1159242"/>
            </a:xfrm>
            <a:prstGeom prst="triangl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이등변 삼각형 8"/>
            <p:cNvSpPr/>
            <p:nvPr/>
          </p:nvSpPr>
          <p:spPr>
            <a:xfrm rot="16200000" flipH="1">
              <a:off x="9326503" y="606083"/>
              <a:ext cx="1344721" cy="1159242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이등변 삼각형 9"/>
            <p:cNvSpPr/>
            <p:nvPr/>
          </p:nvSpPr>
          <p:spPr>
            <a:xfrm rot="5400000">
              <a:off x="9574196" y="1657339"/>
              <a:ext cx="1344721" cy="1159242"/>
            </a:xfrm>
            <a:prstGeom prst="triangle">
              <a:avLst/>
            </a:prstGeom>
            <a:solidFill>
              <a:schemeClr val="accent3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이등변 삼각형 11"/>
            <p:cNvSpPr/>
            <p:nvPr/>
          </p:nvSpPr>
          <p:spPr>
            <a:xfrm rot="16200000">
              <a:off x="9812602" y="2403102"/>
              <a:ext cx="1344720" cy="1159242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이등변 삼각형 12"/>
            <p:cNvSpPr/>
            <p:nvPr/>
          </p:nvSpPr>
          <p:spPr>
            <a:xfrm rot="5400000" flipH="1">
              <a:off x="9232981" y="2957100"/>
              <a:ext cx="1344720" cy="1159242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이등변 삼각형 13"/>
            <p:cNvSpPr/>
            <p:nvPr/>
          </p:nvSpPr>
          <p:spPr>
            <a:xfrm rot="16200000">
              <a:off x="8214797" y="1555441"/>
              <a:ext cx="1344720" cy="1159242"/>
            </a:xfrm>
            <a:prstGeom prst="triangl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583464" y="3541759"/>
            <a:ext cx="3592650" cy="769441"/>
            <a:chOff x="510077" y="2691080"/>
            <a:chExt cx="3592650" cy="769441"/>
          </a:xfrm>
        </p:grpSpPr>
        <p:sp>
          <p:nvSpPr>
            <p:cNvPr id="18" name="TextBox 17"/>
            <p:cNvSpPr txBox="1"/>
            <p:nvPr/>
          </p:nvSpPr>
          <p:spPr>
            <a:xfrm>
              <a:off x="510077" y="2691080"/>
              <a:ext cx="3592650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400" b="1" spc="-150" dirty="0">
                  <a:solidFill>
                    <a:schemeClr val="bg1">
                      <a:alpha val="70000"/>
                    </a:schemeClr>
                  </a:solidFill>
                  <a:latin typeface="+mj-lt"/>
                  <a:ea typeface="THE명품고딕L" panose="02020603020101020101" pitchFamily="18" charset="-127"/>
                </a:rPr>
                <a:t>프로젝트 일정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232326" y="2691080"/>
              <a:ext cx="184731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altLang="ko-KR" sz="4400" b="1" spc="-150" dirty="0">
                <a:solidFill>
                  <a:schemeClr val="tx1">
                    <a:lumMod val="20000"/>
                    <a:lumOff val="80000"/>
                    <a:alpha val="10000"/>
                  </a:schemeClr>
                </a:solidFill>
                <a:latin typeface="+mj-lt"/>
                <a:ea typeface="THE명품고딕L" panose="02020603020101020101" pitchFamily="18" charset="-127"/>
              </a:endParaRP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527769" y="2211262"/>
            <a:ext cx="318709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b="1" spc="-150" dirty="0">
                <a:solidFill>
                  <a:schemeClr val="accent2">
                    <a:lumMod val="60000"/>
                    <a:lumOff val="40000"/>
                    <a:alpha val="70000"/>
                  </a:schemeClr>
                </a:solidFill>
                <a:latin typeface="+mj-lt"/>
                <a:ea typeface="THE명품고딕L" panose="02020603020101020101" pitchFamily="18" charset="-127"/>
              </a:rPr>
              <a:t>Part 3.</a:t>
            </a:r>
            <a:endParaRPr lang="ko-KR" altLang="en-US" sz="8000" b="1" spc="-150" dirty="0">
              <a:solidFill>
                <a:schemeClr val="accent2">
                  <a:lumMod val="60000"/>
                  <a:lumOff val="40000"/>
                  <a:alpha val="70000"/>
                </a:schemeClr>
              </a:solidFill>
              <a:latin typeface="+mj-lt"/>
              <a:ea typeface="THE명품고딕L" panose="02020603020101020101" pitchFamily="18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35000" y="3429236"/>
            <a:ext cx="508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9715499" y="6505575"/>
            <a:ext cx="240642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15212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오늘의 PPT 색상 테마 008">
      <a:dk1>
        <a:sysClr val="windowText" lastClr="000000"/>
      </a:dk1>
      <a:lt1>
        <a:sysClr val="window" lastClr="FFFFFF"/>
      </a:lt1>
      <a:dk2>
        <a:srgbClr val="3A3838"/>
      </a:dk2>
      <a:lt2>
        <a:srgbClr val="E7E6E6"/>
      </a:lt2>
      <a:accent1>
        <a:srgbClr val="75A99E"/>
      </a:accent1>
      <a:accent2>
        <a:srgbClr val="49A6A6"/>
      </a:accent2>
      <a:accent3>
        <a:srgbClr val="E1E6D7"/>
      </a:accent3>
      <a:accent4>
        <a:srgbClr val="5F5E58"/>
      </a:accent4>
      <a:accent5>
        <a:srgbClr val="544F4D"/>
      </a:accent5>
      <a:accent6>
        <a:srgbClr val="E0EAF7"/>
      </a:accent6>
      <a:hlink>
        <a:srgbClr val="FCBB04"/>
      </a:hlink>
      <a:folHlink>
        <a:srgbClr val="FCBB04"/>
      </a:folHlink>
    </a:clrScheme>
    <a:fontScheme name="free">
      <a:majorFont>
        <a:latin typeface="Arial"/>
        <a:ea typeface="나눔스퀘어라운드 Regular"/>
        <a:cs typeface=""/>
      </a:majorFont>
      <a:minorFont>
        <a:latin typeface="Arial"/>
        <a:ea typeface="나눔스퀘어라운드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2897</TotalTime>
  <Words>2724</Words>
  <Application>Microsoft Office PowerPoint</Application>
  <PresentationFormat>사용자 지정</PresentationFormat>
  <Paragraphs>918</Paragraphs>
  <Slides>54</Slides>
  <Notes>6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54</vt:i4>
      </vt:variant>
    </vt:vector>
  </HeadingPairs>
  <TitlesOfParts>
    <vt:vector size="55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lastModifiedBy>KTH_D</cp:lastModifiedBy>
  <cp:revision>143</cp:revision>
  <dcterms:created xsi:type="dcterms:W3CDTF">2015-07-07T04:48:58Z</dcterms:created>
  <dcterms:modified xsi:type="dcterms:W3CDTF">2022-02-15T13:22:06Z</dcterms:modified>
</cp:coreProperties>
</file>